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71" r:id="rId4"/>
    <p:sldId id="272" r:id="rId5"/>
    <p:sldId id="269" r:id="rId6"/>
    <p:sldId id="261" r:id="rId7"/>
    <p:sldId id="262" r:id="rId8"/>
    <p:sldId id="258" r:id="rId9"/>
    <p:sldId id="273" r:id="rId10"/>
    <p:sldId id="276" r:id="rId11"/>
    <p:sldId id="257" r:id="rId12"/>
    <p:sldId id="274" r:id="rId13"/>
    <p:sldId id="263" r:id="rId14"/>
    <p:sldId id="264" r:id="rId15"/>
    <p:sldId id="265" r:id="rId16"/>
    <p:sldId id="266" r:id="rId17"/>
    <p:sldId id="267" r:id="rId18"/>
    <p:sldId id="268"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744" autoAdjust="0"/>
  </p:normalViewPr>
  <p:slideViewPr>
    <p:cSldViewPr snapToGrid="0">
      <p:cViewPr>
        <p:scale>
          <a:sx n="100" d="100"/>
          <a:sy n="100"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5CC72-7AA4-4B84-A933-E64D3211DAA4}"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C523A-20A6-4B9C-ADA6-3B64457C1363}" type="slidenum">
              <a:rPr lang="en-US" smtClean="0"/>
              <a:t>‹#›</a:t>
            </a:fld>
            <a:endParaRPr lang="en-US"/>
          </a:p>
        </p:txBody>
      </p:sp>
    </p:spTree>
    <p:extLst>
      <p:ext uri="{BB962C8B-B14F-4D97-AF65-F5344CB8AC3E}">
        <p14:creationId xmlns:p14="http://schemas.microsoft.com/office/powerpoint/2010/main" val="53944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Gunaydin</a:t>
            </a:r>
            <a:r>
              <a:rPr lang="en-US" dirty="0" smtClean="0"/>
              <a:t>! </a:t>
            </a:r>
          </a:p>
          <a:p>
            <a:r>
              <a:rPr lang="en-US" dirty="0" smtClean="0"/>
              <a:t>On behalf of the TCA,</a:t>
            </a:r>
            <a:r>
              <a:rPr lang="en-US" baseline="0" dirty="0" smtClean="0"/>
              <a:t> I’d like to welcome you to Texas and the biggest cotton patch in the world!</a:t>
            </a:r>
          </a:p>
          <a:p>
            <a:r>
              <a:rPr lang="en-US" baseline="0" dirty="0" smtClean="0"/>
              <a:t>Quickly about the TCA – our members provide a ready market and risk management for growers and textile mills.  Our goal is to facilitate the efficient movement of cotton around the world.  </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2</a:t>
            </a:fld>
            <a:endParaRPr lang="en-US"/>
          </a:p>
        </p:txBody>
      </p:sp>
    </p:spTree>
    <p:extLst>
      <p:ext uri="{BB962C8B-B14F-4D97-AF65-F5344CB8AC3E}">
        <p14:creationId xmlns:p14="http://schemas.microsoft.com/office/powerpoint/2010/main" val="318381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Reached</a:t>
            </a:r>
            <a:r>
              <a:rPr lang="en-US" baseline="0" dirty="0" smtClean="0"/>
              <a:t> out to several industry leaders asking for some help &amp; guidance with this presentation (purchasing focus vs sales).  CCI group from Turkey…what do you want to tell them? What can we highlight? What’s on the horizon?</a:t>
            </a:r>
          </a:p>
          <a:p>
            <a:endParaRPr lang="en-US" baseline="0" dirty="0" smtClean="0"/>
          </a:p>
          <a:p>
            <a:r>
              <a:rPr lang="en-US" dirty="0" smtClean="0"/>
              <a:t>All</a:t>
            </a:r>
            <a:r>
              <a:rPr lang="en-US" baseline="0" dirty="0" smtClean="0"/>
              <a:t> responses mentioned…</a:t>
            </a:r>
            <a:r>
              <a:rPr lang="en-US" dirty="0" smtClean="0"/>
              <a:t>GREATER</a:t>
            </a:r>
            <a:r>
              <a:rPr lang="en-US" baseline="0" dirty="0" smtClean="0"/>
              <a:t> VISIBILITY &amp; COMMUNICATION as being keys to success:</a:t>
            </a:r>
          </a:p>
          <a:p>
            <a:r>
              <a:rPr lang="en-US" dirty="0" smtClean="0"/>
              <a:t>- Electronic</a:t>
            </a:r>
            <a:r>
              <a:rPr lang="en-US" baseline="0" dirty="0" smtClean="0"/>
              <a:t> Warehouse Receipts – Single most important…been around since 1995 (AV story about smoking Esteve Bros)</a:t>
            </a:r>
          </a:p>
          <a:p>
            <a:r>
              <a:rPr lang="en-US" baseline="0" dirty="0" smtClean="0"/>
              <a:t>- Cotton Shipping.com (previously “Is My Load Ready”)</a:t>
            </a:r>
          </a:p>
          <a:p>
            <a:r>
              <a:rPr lang="en-US" baseline="0" dirty="0" smtClean="0"/>
              <a:t>- Transportation Management Platforms – allow faster data exchange with Road carriers, Ocean Carriers, as well as Ports</a:t>
            </a:r>
          </a:p>
          <a:p>
            <a:pPr marL="171450" indent="-171450">
              <a:buFontTx/>
              <a:buChar char="-"/>
            </a:pPr>
            <a:r>
              <a:rPr lang="en-US" baseline="0" dirty="0" smtClean="0"/>
              <a:t>Utilization of the GSM Program</a:t>
            </a:r>
          </a:p>
          <a:p>
            <a:pPr marL="171450" indent="-171450">
              <a:buFontTx/>
              <a:buChar char="-"/>
            </a:pPr>
            <a:r>
              <a:rPr lang="en-US" baseline="0" dirty="0" smtClean="0"/>
              <a:t>What will Artificial Intelligence bring to the future? Blockchain, digital banking/documentation enhancements.</a:t>
            </a:r>
          </a:p>
        </p:txBody>
      </p:sp>
      <p:sp>
        <p:nvSpPr>
          <p:cNvPr id="4" name="Slide Number Placeholder 3"/>
          <p:cNvSpPr>
            <a:spLocks noGrp="1"/>
          </p:cNvSpPr>
          <p:nvPr>
            <p:ph type="sldNum" sz="quarter" idx="10"/>
          </p:nvPr>
        </p:nvSpPr>
        <p:spPr/>
        <p:txBody>
          <a:bodyPr/>
          <a:lstStyle/>
          <a:p>
            <a:fld id="{4F5C523A-20A6-4B9C-ADA6-3B64457C1363}" type="slidenum">
              <a:rPr lang="en-US" smtClean="0"/>
              <a:t>11</a:t>
            </a:fld>
            <a:endParaRPr lang="en-US"/>
          </a:p>
        </p:txBody>
      </p:sp>
    </p:spTree>
    <p:extLst>
      <p:ext uri="{BB962C8B-B14F-4D97-AF65-F5344CB8AC3E}">
        <p14:creationId xmlns:p14="http://schemas.microsoft.com/office/powerpoint/2010/main" val="63372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95%</a:t>
            </a:r>
            <a:r>
              <a:rPr lang="en-US" baseline="0" dirty="0" smtClean="0"/>
              <a:t> exported, of which 10% to Mexico</a:t>
            </a:r>
          </a:p>
          <a:p>
            <a:pPr marL="171450" indent="-171450">
              <a:buFontTx/>
              <a:buChar char="-"/>
            </a:pPr>
            <a:r>
              <a:rPr lang="en-US" baseline="0" dirty="0" smtClean="0"/>
              <a:t>Knowing that we must provide WHAT you need and WHEN you need it, the Texas industry knows it must execute at a high level.</a:t>
            </a:r>
          </a:p>
          <a:p>
            <a:pPr marL="171450" indent="-171450">
              <a:buFontTx/>
              <a:buChar char="-"/>
            </a:pPr>
            <a:r>
              <a:rPr lang="en-US" baseline="0" dirty="0" smtClean="0"/>
              <a:t>This gets even more heightened with a strong likelihood of 7+ mil bales of production on the horizon for 2024/25.  We typically produce 40%-45% of the US crop.</a:t>
            </a:r>
          </a:p>
          <a:p>
            <a:pPr marL="171450" indent="-171450">
              <a:buFontTx/>
              <a:buChar char="-"/>
            </a:pPr>
            <a:r>
              <a:rPr lang="en-US" baseline="0" dirty="0" smtClean="0"/>
              <a:t>But Southwest growers, ginners, warehouses, merchants, freight companies…just the whole supply chain has been hurting in recent years.  We are needing a win.</a:t>
            </a:r>
          </a:p>
          <a:p>
            <a:pPr marL="171450" indent="-171450">
              <a:buFontTx/>
              <a:buChar char="-"/>
            </a:pPr>
            <a:r>
              <a:rPr lang="en-US" baseline="0" dirty="0" smtClean="0"/>
              <a:t>So with that let’s take a look at your consumption over the years.</a:t>
            </a:r>
          </a:p>
        </p:txBody>
      </p:sp>
      <p:sp>
        <p:nvSpPr>
          <p:cNvPr id="4" name="Slide Number Placeholder 3"/>
          <p:cNvSpPr>
            <a:spLocks noGrp="1"/>
          </p:cNvSpPr>
          <p:nvPr>
            <p:ph type="sldNum" sz="quarter" idx="10"/>
          </p:nvPr>
        </p:nvSpPr>
        <p:spPr/>
        <p:txBody>
          <a:bodyPr/>
          <a:lstStyle/>
          <a:p>
            <a:fld id="{4F5C523A-20A6-4B9C-ADA6-3B64457C1363}" type="slidenum">
              <a:rPr lang="en-US" smtClean="0"/>
              <a:t>12</a:t>
            </a:fld>
            <a:endParaRPr lang="en-US"/>
          </a:p>
        </p:txBody>
      </p:sp>
    </p:spTree>
    <p:extLst>
      <p:ext uri="{BB962C8B-B14F-4D97-AF65-F5344CB8AC3E}">
        <p14:creationId xmlns:p14="http://schemas.microsoft.com/office/powerpoint/2010/main" val="64487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13</a:t>
            </a:fld>
            <a:endParaRPr lang="en-US"/>
          </a:p>
        </p:txBody>
      </p:sp>
    </p:spTree>
    <p:extLst>
      <p:ext uri="{BB962C8B-B14F-4D97-AF65-F5344CB8AC3E}">
        <p14:creationId xmlns:p14="http://schemas.microsoft.com/office/powerpoint/2010/main" val="232301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as the net</a:t>
            </a:r>
            <a:r>
              <a:rPr lang="en-US" baseline="0" dirty="0" smtClean="0"/>
              <a:t> volume of exports was lower in 2023, </a:t>
            </a:r>
            <a:r>
              <a:rPr lang="en-US" dirty="0" smtClean="0"/>
              <a:t>Turkey</a:t>
            </a:r>
            <a:r>
              <a:rPr lang="en-US" baseline="0" dirty="0" smtClean="0"/>
              <a:t> continues to hold great importance in the relative total exports for US cotton.  </a:t>
            </a:r>
          </a:p>
          <a:p>
            <a:r>
              <a:rPr lang="en-US" baseline="0" dirty="0" smtClean="0"/>
              <a:t>Turkey consistently is a top 5 destination.</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14</a:t>
            </a:fld>
            <a:endParaRPr lang="en-US"/>
          </a:p>
        </p:txBody>
      </p:sp>
    </p:spTree>
    <p:extLst>
      <p:ext uri="{BB962C8B-B14F-4D97-AF65-F5344CB8AC3E}">
        <p14:creationId xmlns:p14="http://schemas.microsoft.com/office/powerpoint/2010/main" val="262818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average, the USA </a:t>
            </a:r>
            <a:r>
              <a:rPr lang="en-US" dirty="0" smtClean="0"/>
              <a:t>exports around </a:t>
            </a:r>
            <a:r>
              <a:rPr lang="en-US" baseline="0" dirty="0" smtClean="0"/>
              <a:t>10% of its crop.  However, we saw a steep decline in 2023 mostly due to:</a:t>
            </a:r>
          </a:p>
          <a:p>
            <a:pPr marL="228600" indent="-228600">
              <a:buAutoNum type="alphaLcParenR"/>
            </a:pPr>
            <a:r>
              <a:rPr lang="en-US" baseline="0" dirty="0" smtClean="0"/>
              <a:t>The devastating earthquake in February of 2023</a:t>
            </a:r>
          </a:p>
          <a:p>
            <a:pPr marL="228600" indent="-228600">
              <a:buAutoNum type="alphaLcParenR"/>
            </a:pPr>
            <a:r>
              <a:rPr lang="en-US" baseline="0" dirty="0" smtClean="0"/>
              <a:t>Significantly smaller crop in the USA last </a:t>
            </a:r>
            <a:r>
              <a:rPr lang="en-US" baseline="0" dirty="0" err="1" smtClean="0"/>
              <a:t>yr</a:t>
            </a:r>
            <a:endParaRPr lang="en-US" baseline="0" dirty="0" smtClean="0"/>
          </a:p>
          <a:p>
            <a:pPr marL="228600" indent="-228600">
              <a:buAutoNum type="alphaLcParenR"/>
            </a:pPr>
            <a:r>
              <a:rPr lang="en-US" baseline="0" dirty="0" smtClean="0"/>
              <a:t>Brazil having a large crop and selling it much cheaper</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15</a:t>
            </a:fld>
            <a:endParaRPr lang="en-US"/>
          </a:p>
        </p:txBody>
      </p:sp>
    </p:spTree>
    <p:extLst>
      <p:ext uri="{BB962C8B-B14F-4D97-AF65-F5344CB8AC3E}">
        <p14:creationId xmlns:p14="http://schemas.microsoft.com/office/powerpoint/2010/main" val="321139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thought it was interesting to show the volumes</a:t>
            </a:r>
            <a:r>
              <a:rPr lang="en-US" baseline="0" dirty="0" smtClean="0"/>
              <a:t> of cotton by port.  </a:t>
            </a:r>
          </a:p>
          <a:p>
            <a:r>
              <a:rPr lang="en-US" baseline="0" dirty="0" smtClean="0"/>
              <a:t>Savannah increasing due to:</a:t>
            </a:r>
          </a:p>
          <a:p>
            <a:pPr marL="228600" indent="-228600">
              <a:buAutoNum type="alphaLcParenR"/>
            </a:pPr>
            <a:r>
              <a:rPr lang="en-US" baseline="0" dirty="0" smtClean="0"/>
              <a:t>smaller US domestic consumption,</a:t>
            </a:r>
          </a:p>
          <a:p>
            <a:pPr marL="228600" indent="-228600">
              <a:buAutoNum type="alphaLcParenR"/>
            </a:pPr>
            <a:r>
              <a:rPr lang="en-US" baseline="0" dirty="0" smtClean="0"/>
              <a:t>favorable trade lines from DFW to Savannah, </a:t>
            </a:r>
          </a:p>
          <a:p>
            <a:pPr marL="228600" indent="-228600">
              <a:buAutoNum type="alphaLcParenR"/>
            </a:pPr>
            <a:r>
              <a:rPr lang="en-US" baseline="0" dirty="0" smtClean="0"/>
              <a:t>two years of smaller crops in TX.</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16</a:t>
            </a:fld>
            <a:endParaRPr lang="en-US"/>
          </a:p>
        </p:txBody>
      </p:sp>
    </p:spTree>
    <p:extLst>
      <p:ext uri="{BB962C8B-B14F-4D97-AF65-F5344CB8AC3E}">
        <p14:creationId xmlns:p14="http://schemas.microsoft.com/office/powerpoint/2010/main" val="200882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a:t>
            </a:r>
            <a:r>
              <a:rPr lang="en-US" baseline="0" dirty="0" smtClean="0"/>
              <a:t> is still the top supplier for Turkey, but just by a narrow margin as we see Brazil % increasing.  </a:t>
            </a:r>
          </a:p>
          <a:p>
            <a:r>
              <a:rPr lang="en-US" baseline="0" dirty="0" smtClean="0"/>
              <a:t>We are keenly aware of Brazil’s rise in production over the past few years.  However, for the cleanest, most reliable production in the world, the choice will always be the USA.</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17</a:t>
            </a:fld>
            <a:endParaRPr lang="en-US"/>
          </a:p>
        </p:txBody>
      </p:sp>
    </p:spTree>
    <p:extLst>
      <p:ext uri="{BB962C8B-B14F-4D97-AF65-F5344CB8AC3E}">
        <p14:creationId xmlns:p14="http://schemas.microsoft.com/office/powerpoint/2010/main" val="2721049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a:t>
            </a:r>
            <a:r>
              <a:rPr lang="en-US" baseline="0" dirty="0" smtClean="0"/>
              <a:t> has an overall declining share of Turkish imports.  Just 10 years ago (and as recent as 2017), the USA was supplying over 50% of Turkish import volumes.  </a:t>
            </a:r>
          </a:p>
          <a:p>
            <a:r>
              <a:rPr lang="en-US" baseline="0" dirty="0" smtClean="0"/>
              <a:t>The goal of your delegation is come see, hear, and learn more about USA cotton.  But today, you are in Lubbock, TX.  And my goal is to encourage you, to buy Texas cotton.  </a:t>
            </a:r>
          </a:p>
          <a:p>
            <a:pPr marL="171450" indent="-171450">
              <a:buFontTx/>
              <a:buChar char="-"/>
            </a:pPr>
            <a:r>
              <a:rPr lang="en-US" baseline="0" dirty="0" smtClean="0"/>
              <a:t>Seen our harvest and ginning in the Rio Grande Valley</a:t>
            </a:r>
          </a:p>
          <a:p>
            <a:pPr marL="171450" indent="-171450">
              <a:buFontTx/>
              <a:buChar char="-"/>
            </a:pPr>
            <a:r>
              <a:rPr lang="en-US" baseline="0" dirty="0" smtClean="0"/>
              <a:t>Learned about our production practices from Plains Cotton Growers</a:t>
            </a:r>
          </a:p>
          <a:p>
            <a:pPr marL="171450" indent="-171450">
              <a:buFontTx/>
              <a:buChar char="-"/>
            </a:pPr>
            <a:r>
              <a:rPr lang="en-US" baseline="0" dirty="0" smtClean="0"/>
              <a:t>Seen the various fiber qualities we grow from Carlos.</a:t>
            </a:r>
          </a:p>
          <a:p>
            <a:pPr marL="171450" indent="-171450">
              <a:buFontTx/>
              <a:buChar char="-"/>
            </a:pPr>
            <a:r>
              <a:rPr lang="en-US" baseline="0" dirty="0" smtClean="0"/>
              <a:t>And next you’ll hear about our incredible sustainability and traceability claims, that likely no other nation can come close to, from Daren and the USCTP.</a:t>
            </a:r>
          </a:p>
          <a:p>
            <a:pPr marL="171450" indent="-171450">
              <a:buFontTx/>
              <a:buChar char="-"/>
            </a:pPr>
            <a:r>
              <a:rPr lang="en-US" baseline="0" dirty="0" smtClean="0"/>
              <a:t>But if you can take ONE thing away from your entire trip…remember the next slide.</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18</a:t>
            </a:fld>
            <a:endParaRPr lang="en-US"/>
          </a:p>
        </p:txBody>
      </p:sp>
    </p:spTree>
    <p:extLst>
      <p:ext uri="{BB962C8B-B14F-4D97-AF65-F5344CB8AC3E}">
        <p14:creationId xmlns:p14="http://schemas.microsoft.com/office/powerpoint/2010/main" val="40024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meme’s. </a:t>
            </a:r>
            <a:endParaRPr lang="en-US" baseline="0" dirty="0" smtClean="0"/>
          </a:p>
        </p:txBody>
      </p:sp>
      <p:sp>
        <p:nvSpPr>
          <p:cNvPr id="4" name="Slide Number Placeholder 3"/>
          <p:cNvSpPr>
            <a:spLocks noGrp="1"/>
          </p:cNvSpPr>
          <p:nvPr>
            <p:ph type="sldNum" sz="quarter" idx="10"/>
          </p:nvPr>
        </p:nvSpPr>
        <p:spPr/>
        <p:txBody>
          <a:bodyPr/>
          <a:lstStyle/>
          <a:p>
            <a:fld id="{4F5C523A-20A6-4B9C-ADA6-3B64457C1363}" type="slidenum">
              <a:rPr lang="en-US" smtClean="0"/>
              <a:t>19</a:t>
            </a:fld>
            <a:endParaRPr lang="en-US"/>
          </a:p>
        </p:txBody>
      </p:sp>
    </p:spTree>
    <p:extLst>
      <p:ext uri="{BB962C8B-B14F-4D97-AF65-F5344CB8AC3E}">
        <p14:creationId xmlns:p14="http://schemas.microsoft.com/office/powerpoint/2010/main" val="364397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why are you here?  This is the most important cotton growing region in the world.</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3</a:t>
            </a:fld>
            <a:endParaRPr lang="en-US"/>
          </a:p>
        </p:txBody>
      </p:sp>
    </p:spTree>
    <p:extLst>
      <p:ext uri="{BB962C8B-B14F-4D97-AF65-F5344CB8AC3E}">
        <p14:creationId xmlns:p14="http://schemas.microsoft.com/office/powerpoint/2010/main" val="267522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B13A0D84-7B2F-413C-8F3E-CF671F2C6C44}" type="slidenum">
              <a:rPr lang="en-US" smtClean="0"/>
              <a:pPr/>
              <a:t>4</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have an efficient system of gins and warehouses; strategically located to facilitate the processing, storage, and eventual flow of Texas cotton.</a:t>
            </a:r>
            <a:endParaRPr lang="en-US" dirty="0" smtClean="0"/>
          </a:p>
          <a:p>
            <a:pPr eaLnBrk="1" hangingPunct="1"/>
            <a:r>
              <a:rPr lang="en-US" dirty="0" smtClean="0"/>
              <a:t>-   Excellent highway infrastructure</a:t>
            </a:r>
            <a:r>
              <a:rPr lang="en-US" baseline="0" dirty="0" smtClean="0"/>
              <a:t> and healthy rail options. </a:t>
            </a:r>
          </a:p>
          <a:p>
            <a:pPr marL="171450" indent="-171450" eaLnBrk="1" hangingPunct="1">
              <a:buFontTx/>
              <a:buChar char="-"/>
            </a:pPr>
            <a:r>
              <a:rPr lang="en-US" baseline="0" dirty="0" smtClean="0"/>
              <a:t>Strong economy in Texas allows for excellent trucking capacity along with plentiful container availability.</a:t>
            </a:r>
          </a:p>
          <a:p>
            <a:pPr marL="171450" indent="-171450" eaLnBrk="1" hangingPunct="1">
              <a:buFontTx/>
              <a:buChar char="-"/>
            </a:pPr>
            <a:r>
              <a:rPr lang="en-US" baseline="0" dirty="0" smtClean="0"/>
              <a:t>Port of Houston is the fastest growing port in the USA, which leads to very little congestion like we are seeing in Brazil currently.</a:t>
            </a:r>
          </a:p>
          <a:p>
            <a:pPr marL="171450" indent="-171450" eaLnBrk="1" hangingPunct="1">
              <a:buFontTx/>
              <a:buChar char="-"/>
            </a:pPr>
            <a:r>
              <a:rPr lang="en-US" baseline="0" dirty="0" smtClean="0"/>
              <a:t>Also, </a:t>
            </a:r>
            <a:r>
              <a:rPr lang="en-US" baseline="0" dirty="0" err="1" smtClean="0"/>
              <a:t>P.o.H</a:t>
            </a:r>
            <a:r>
              <a:rPr lang="en-US" baseline="0" dirty="0" smtClean="0"/>
              <a:t>. has no restrictions by the International Longshoremen’s Association (unlike disruptions we can often see on the East and West Coasts).  </a:t>
            </a:r>
            <a:endParaRPr lang="en-US" dirty="0"/>
          </a:p>
        </p:txBody>
      </p:sp>
    </p:spTree>
    <p:extLst>
      <p:ext uri="{BB962C8B-B14F-4D97-AF65-F5344CB8AC3E}">
        <p14:creationId xmlns:p14="http://schemas.microsoft.com/office/powerpoint/2010/main" val="249414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Carlos mentioned,</a:t>
            </a:r>
            <a:r>
              <a:rPr lang="en-US" baseline="0" dirty="0" smtClean="0"/>
              <a:t> </a:t>
            </a:r>
            <a:r>
              <a:rPr lang="en-US" dirty="0" smtClean="0"/>
              <a:t>excellent</a:t>
            </a:r>
            <a:r>
              <a:rPr lang="en-US" baseline="0" dirty="0" smtClean="0"/>
              <a:t> fiber characteristics that improves year after year.</a:t>
            </a:r>
            <a:endParaRPr lang="en-US" dirty="0" smtClean="0"/>
          </a:p>
          <a:p>
            <a:r>
              <a:rPr lang="en-US" dirty="0" smtClean="0"/>
              <a:t>HOWEVER,</a:t>
            </a:r>
            <a:r>
              <a:rPr lang="en-US" baseline="0" dirty="0" smtClean="0"/>
              <a:t> </a:t>
            </a:r>
            <a:r>
              <a:rPr lang="en-US" dirty="0" smtClean="0"/>
              <a:t>Not</a:t>
            </a:r>
            <a:r>
              <a:rPr lang="en-US" baseline="0" dirty="0" smtClean="0"/>
              <a:t> just high grades though.  Turkey has a strong history of needing lower grades…large crop = large variety.</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5</a:t>
            </a:fld>
            <a:endParaRPr lang="en-US"/>
          </a:p>
        </p:txBody>
      </p:sp>
    </p:spTree>
    <p:extLst>
      <p:ext uri="{BB962C8B-B14F-4D97-AF65-F5344CB8AC3E}">
        <p14:creationId xmlns:p14="http://schemas.microsoft.com/office/powerpoint/2010/main" val="59623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ED9A96C-D20B-4A48-BF6B-A216B33A66C7}" type="slidenum">
              <a:rPr lang="en-US" sz="1200"/>
              <a:pPr algn="r"/>
              <a:t>6</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dirty="0" smtClean="0"/>
              <a:t>Compressed</a:t>
            </a:r>
            <a:r>
              <a:rPr lang="en-US" baseline="0" dirty="0" smtClean="0"/>
              <a:t> bales @ the gin make for standard dimensions.</a:t>
            </a:r>
          </a:p>
          <a:p>
            <a:pPr marL="171450" indent="-171450" eaLnBrk="1" hangingPunct="1">
              <a:buFontTx/>
              <a:buChar char="-"/>
            </a:pPr>
            <a:r>
              <a:rPr lang="en-US" baseline="0" dirty="0" smtClean="0"/>
              <a:t>Better hedging with 500 </a:t>
            </a:r>
            <a:r>
              <a:rPr lang="en-US" baseline="0" dirty="0" err="1" smtClean="0"/>
              <a:t>lb</a:t>
            </a:r>
            <a:r>
              <a:rPr lang="en-US" baseline="0" dirty="0" smtClean="0"/>
              <a:t> units</a:t>
            </a:r>
          </a:p>
          <a:p>
            <a:pPr marL="171450" indent="-171450" eaLnBrk="1" hangingPunct="1">
              <a:buFontTx/>
              <a:buChar char="-"/>
            </a:pPr>
            <a:r>
              <a:rPr lang="en-US" baseline="0" dirty="0" smtClean="0"/>
              <a:t>Reduces cost to the entire supply chain through efficiency and consistency </a:t>
            </a:r>
          </a:p>
          <a:p>
            <a:pPr marL="171450" indent="-171450" eaLnBrk="1" hangingPunct="1">
              <a:buFontTx/>
              <a:buChar char="-"/>
            </a:pPr>
            <a:r>
              <a:rPr lang="en-US" baseline="0" dirty="0" smtClean="0"/>
              <a:t>Ultimately, lending to greater marketability of USA bales</a:t>
            </a:r>
            <a:endParaRPr lang="en-US" dirty="0"/>
          </a:p>
        </p:txBody>
      </p:sp>
    </p:spTree>
    <p:extLst>
      <p:ext uri="{BB962C8B-B14F-4D97-AF65-F5344CB8AC3E}">
        <p14:creationId xmlns:p14="http://schemas.microsoft.com/office/powerpoint/2010/main" val="305372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100%</a:t>
            </a:r>
            <a:r>
              <a:rPr lang="en-US" baseline="0" dirty="0" smtClean="0"/>
              <a:t> of US production classed and the Permanent Bale Identification system, you do not have to worry about the quality or traceability of cotton.  </a:t>
            </a:r>
          </a:p>
        </p:txBody>
      </p:sp>
      <p:sp>
        <p:nvSpPr>
          <p:cNvPr id="4" name="Slide Number Placeholder 3"/>
          <p:cNvSpPr>
            <a:spLocks noGrp="1"/>
          </p:cNvSpPr>
          <p:nvPr>
            <p:ph type="sldNum" sz="quarter" idx="10"/>
          </p:nvPr>
        </p:nvSpPr>
        <p:spPr/>
        <p:txBody>
          <a:bodyPr/>
          <a:lstStyle/>
          <a:p>
            <a:fld id="{4F5C523A-20A6-4B9C-ADA6-3B64457C1363}" type="slidenum">
              <a:rPr lang="en-US" smtClean="0"/>
              <a:t>7</a:t>
            </a:fld>
            <a:endParaRPr lang="en-US"/>
          </a:p>
        </p:txBody>
      </p:sp>
    </p:spTree>
    <p:extLst>
      <p:ext uri="{BB962C8B-B14F-4D97-AF65-F5344CB8AC3E}">
        <p14:creationId xmlns:p14="http://schemas.microsoft.com/office/powerpoint/2010/main" val="111214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587F7206-CD9F-48F1-95DA-40714B39A334}" type="slidenum">
              <a:rPr lang="en-US" sz="1200"/>
              <a:pPr algn="r"/>
              <a:t>8</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r>
              <a:rPr lang="en-US" dirty="0" smtClean="0"/>
              <a:t>Under the guidance of the National Cotton Council, the Bale Packaging Committee approves specifications of packaging</a:t>
            </a:r>
            <a:r>
              <a:rPr lang="en-US" baseline="0" dirty="0" smtClean="0"/>
              <a:t> to ensure the quality and protection of the cotton bale while preserving appearance and marketability for domestic and export markets.</a:t>
            </a:r>
            <a:endParaRPr lang="en-US" dirty="0"/>
          </a:p>
        </p:txBody>
      </p:sp>
    </p:spTree>
    <p:extLst>
      <p:ext uri="{BB962C8B-B14F-4D97-AF65-F5344CB8AC3E}">
        <p14:creationId xmlns:p14="http://schemas.microsoft.com/office/powerpoint/2010/main" val="336493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to tie the Flow Together…</a:t>
            </a: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9</a:t>
            </a:fld>
            <a:endParaRPr lang="en-US"/>
          </a:p>
        </p:txBody>
      </p:sp>
    </p:spTree>
    <p:extLst>
      <p:ext uri="{BB962C8B-B14F-4D97-AF65-F5344CB8AC3E}">
        <p14:creationId xmlns:p14="http://schemas.microsoft.com/office/powerpoint/2010/main" val="222813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a shameless</a:t>
            </a:r>
            <a:r>
              <a:rPr lang="en-US" baseline="0" dirty="0" smtClean="0"/>
              <a:t> plug for our upcoming Flow Meeting…</a:t>
            </a:r>
          </a:p>
          <a:p>
            <a:pPr marL="171450" indent="-171450">
              <a:buFontTx/>
              <a:buChar char="-"/>
            </a:pPr>
            <a:r>
              <a:rPr lang="en-US" baseline="0" dirty="0" smtClean="0"/>
              <a:t>Merchants vs Warehouses.  Warehouses VS Truckers.  Internal logistics teams Vs EVERYONE!</a:t>
            </a:r>
          </a:p>
          <a:p>
            <a:pPr marL="171450" indent="-171450">
              <a:buFontTx/>
              <a:buChar char="-"/>
            </a:pPr>
            <a:r>
              <a:rPr lang="en-US" baseline="0" dirty="0" smtClean="0"/>
              <a:t>Relationships are key in this business.  Don’t always agree</a:t>
            </a:r>
          </a:p>
          <a:p>
            <a:pPr marL="171450" indent="-171450">
              <a:buFontTx/>
              <a:buChar char="-"/>
            </a:pPr>
            <a:r>
              <a:rPr lang="en-US" baseline="0" dirty="0" smtClean="0"/>
              <a:t>Locally, many of use meet together every other week @ Plains Cotton Growers.  Probably not replicated anywhere else in the USA, maybe the world.</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F5C523A-20A6-4B9C-ADA6-3B64457C1363}" type="slidenum">
              <a:rPr lang="en-US" smtClean="0"/>
              <a:t>10</a:t>
            </a:fld>
            <a:endParaRPr lang="en-US"/>
          </a:p>
        </p:txBody>
      </p:sp>
    </p:spTree>
    <p:extLst>
      <p:ext uri="{BB962C8B-B14F-4D97-AF65-F5344CB8AC3E}">
        <p14:creationId xmlns:p14="http://schemas.microsoft.com/office/powerpoint/2010/main" val="212054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1E2577-86F2-4F57-8C7D-2F927764B7A5}"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2552455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E2577-86F2-4F57-8C7D-2F927764B7A5}"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268184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E2577-86F2-4F57-8C7D-2F927764B7A5}"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66796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hart /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CBC-9BAA-F70C-25D6-0E458DD3A5EC}"/>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A932A20B-FE42-3724-9396-D9AC2954A651}"/>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06892EE2-832B-9ACB-9FC8-A3788C3581E6}"/>
              </a:ext>
            </a:extLst>
          </p:cNvPr>
          <p:cNvSpPr>
            <a:spLocks noGrp="1"/>
          </p:cNvSpPr>
          <p:nvPr>
            <p:ph type="sldNum" sz="quarter" idx="11"/>
          </p:nvPr>
        </p:nvSpPr>
        <p:spPr/>
        <p:txBody>
          <a:bodyPr/>
          <a:lstStyle/>
          <a:p>
            <a:fld id="{E5E118C7-707C-4B79-A2D5-781A8439DD83}" type="slidenum">
              <a:rPr lang="en-GB" smtClean="0"/>
              <a:pPr/>
              <a:t>‹#›</a:t>
            </a:fld>
            <a:endParaRPr lang="en-GB"/>
          </a:p>
        </p:txBody>
      </p:sp>
      <p:sp>
        <p:nvSpPr>
          <p:cNvPr id="5" name="Chart Placeholder 4">
            <a:extLst>
              <a:ext uri="{FF2B5EF4-FFF2-40B4-BE49-F238E27FC236}">
                <a16:creationId xmlns:a16="http://schemas.microsoft.com/office/drawing/2014/main" id="{83DB0055-FCFC-B3FB-90E1-E759703E48B3}"/>
              </a:ext>
            </a:extLst>
          </p:cNvPr>
          <p:cNvSpPr>
            <a:spLocks noGrp="1"/>
          </p:cNvSpPr>
          <p:nvPr>
            <p:ph type="chart" sz="quarter" idx="12"/>
          </p:nvPr>
        </p:nvSpPr>
        <p:spPr>
          <a:xfrm>
            <a:off x="549275" y="1304925"/>
            <a:ext cx="10802938" cy="3478743"/>
          </a:xfrm>
        </p:spPr>
        <p:txBody>
          <a:bodyPr/>
          <a:lstStyle/>
          <a:p>
            <a:endParaRPr lang="en-GB"/>
          </a:p>
        </p:txBody>
      </p:sp>
      <p:sp>
        <p:nvSpPr>
          <p:cNvPr id="3" name="Chart Placeholder 4">
            <a:extLst>
              <a:ext uri="{FF2B5EF4-FFF2-40B4-BE49-F238E27FC236}">
                <a16:creationId xmlns:a16="http://schemas.microsoft.com/office/drawing/2014/main" id="{9EFD3791-A2CB-DA3D-5465-C1C7C878BAF9}"/>
              </a:ext>
            </a:extLst>
          </p:cNvPr>
          <p:cNvSpPr>
            <a:spLocks noGrp="1"/>
          </p:cNvSpPr>
          <p:nvPr>
            <p:ph type="chart" sz="quarter" idx="14"/>
          </p:nvPr>
        </p:nvSpPr>
        <p:spPr>
          <a:xfrm>
            <a:off x="549275" y="4783667"/>
            <a:ext cx="10802938" cy="1201209"/>
          </a:xfrm>
        </p:spPr>
        <p:txBody>
          <a:bodyPr/>
          <a:lstStyle/>
          <a:p>
            <a:endParaRPr lang="en-GB"/>
          </a:p>
        </p:txBody>
      </p:sp>
    </p:spTree>
    <p:extLst>
      <p:ext uri="{BB962C8B-B14F-4D97-AF65-F5344CB8AC3E}">
        <p14:creationId xmlns:p14="http://schemas.microsoft.com/office/powerpoint/2010/main" val="94214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E2577-86F2-4F57-8C7D-2F927764B7A5}"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384005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1E2577-86F2-4F57-8C7D-2F927764B7A5}" type="datetimeFigureOut">
              <a:rPr lang="en-US" smtClean="0"/>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159996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1E2577-86F2-4F57-8C7D-2F927764B7A5}"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256869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1E2577-86F2-4F57-8C7D-2F927764B7A5}" type="datetimeFigureOut">
              <a:rPr lang="en-US" smtClean="0"/>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189609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1E2577-86F2-4F57-8C7D-2F927764B7A5}" type="datetimeFigureOut">
              <a:rPr lang="en-US" smtClean="0"/>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3642030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E2577-86F2-4F57-8C7D-2F927764B7A5}" type="datetimeFigureOut">
              <a:rPr lang="en-US" smtClean="0"/>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186360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E2577-86F2-4F57-8C7D-2F927764B7A5}"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419887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E2577-86F2-4F57-8C7D-2F927764B7A5}" type="datetimeFigureOut">
              <a:rPr lang="en-US" smtClean="0"/>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854976-7C5E-4EE9-B180-BED1D5BD1587}" type="slidenum">
              <a:rPr lang="en-US" smtClean="0"/>
              <a:t>‹#›</a:t>
            </a:fld>
            <a:endParaRPr lang="en-US"/>
          </a:p>
        </p:txBody>
      </p:sp>
    </p:spTree>
    <p:extLst>
      <p:ext uri="{BB962C8B-B14F-4D97-AF65-F5344CB8AC3E}">
        <p14:creationId xmlns:p14="http://schemas.microsoft.com/office/powerpoint/2010/main" val="82604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E2577-86F2-4F57-8C7D-2F927764B7A5}" type="datetimeFigureOut">
              <a:rPr lang="en-US" smtClean="0"/>
              <a:t>7/18/2024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54976-7C5E-4EE9-B180-BED1D5BD1587}" type="slidenum">
              <a:rPr lang="en-US" smtClean="0"/>
              <a:t>‹#›</a:t>
            </a:fld>
            <a:endParaRPr lang="en-US"/>
          </a:p>
        </p:txBody>
      </p:sp>
    </p:spTree>
    <p:extLst>
      <p:ext uri="{BB962C8B-B14F-4D97-AF65-F5344CB8AC3E}">
        <p14:creationId xmlns:p14="http://schemas.microsoft.com/office/powerpoint/2010/main" val="275032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tiff"/><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8690" y="3376469"/>
            <a:ext cx="9144000" cy="2387600"/>
          </a:xfrm>
        </p:spPr>
        <p:txBody>
          <a:bodyPr/>
          <a:lstStyle/>
          <a:p>
            <a:r>
              <a:rPr lang="en-US" dirty="0" smtClean="0"/>
              <a:t>RELIABILITY OF SERVICE &amp; LOGISTICS IN TEXAS</a:t>
            </a:r>
            <a:endParaRPr lang="en-US" dirty="0"/>
          </a:p>
        </p:txBody>
      </p:sp>
      <p:pic>
        <p:nvPicPr>
          <p:cNvPr id="4" name="Picture 3"/>
          <p:cNvPicPr>
            <a:picLocks noChangeAspect="1"/>
          </p:cNvPicPr>
          <p:nvPr/>
        </p:nvPicPr>
        <p:blipFill>
          <a:blip r:embed="rId2"/>
          <a:stretch>
            <a:fillRect/>
          </a:stretch>
        </p:blipFill>
        <p:spPr>
          <a:xfrm>
            <a:off x="3839440" y="586510"/>
            <a:ext cx="4762500" cy="2914650"/>
          </a:xfrm>
          <a:prstGeom prst="rect">
            <a:avLst/>
          </a:prstGeom>
        </p:spPr>
      </p:pic>
      <p:sp>
        <p:nvSpPr>
          <p:cNvPr id="5" name="AutoShape 2" descr="Texas Cotton Field Textile Agriculture Oil Industry Pump-Jack — Stock Photo  © cboswell #17237960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690" y="6228880"/>
            <a:ext cx="1399308" cy="623691"/>
          </a:xfrm>
          <a:prstGeom prst="rect">
            <a:avLst/>
          </a:prstGeom>
        </p:spPr>
      </p:pic>
    </p:spTree>
    <p:extLst>
      <p:ext uri="{BB962C8B-B14F-4D97-AF65-F5344CB8AC3E}">
        <p14:creationId xmlns:p14="http://schemas.microsoft.com/office/powerpoint/2010/main" val="627459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2771775"/>
          </a:xfrm>
          <a:prstGeom prst="rect">
            <a:avLst/>
          </a:prstGeom>
        </p:spPr>
      </p:pic>
      <p:sp>
        <p:nvSpPr>
          <p:cNvPr id="3" name="Content Placeholder 2"/>
          <p:cNvSpPr>
            <a:spLocks noGrp="1"/>
          </p:cNvSpPr>
          <p:nvPr>
            <p:ph idx="1"/>
          </p:nvPr>
        </p:nvSpPr>
        <p:spPr>
          <a:xfrm>
            <a:off x="790575" y="2857500"/>
            <a:ext cx="10515600" cy="4000500"/>
          </a:xfrm>
        </p:spPr>
        <p:txBody>
          <a:bodyPr/>
          <a:lstStyle/>
          <a:p>
            <a:r>
              <a:rPr lang="en-US" dirty="0" smtClean="0"/>
              <a:t>Annual event held </a:t>
            </a:r>
            <a:r>
              <a:rPr lang="en-US" dirty="0" smtClean="0"/>
              <a:t>late Summer/early fall</a:t>
            </a:r>
            <a:r>
              <a:rPr lang="en-US" dirty="0" smtClean="0"/>
              <a:t> in Lubbock.</a:t>
            </a:r>
          </a:p>
          <a:p>
            <a:r>
              <a:rPr lang="en-US" dirty="0" smtClean="0"/>
              <a:t>Since 1973, bring together all segments of the industry to discuss the flow of cotton based on upcoming crop size.</a:t>
            </a:r>
          </a:p>
          <a:p>
            <a:r>
              <a:rPr lang="en-US" dirty="0" smtClean="0"/>
              <a:t>Hear about potential issues that could impede flow.</a:t>
            </a:r>
          </a:p>
          <a:p>
            <a:r>
              <a:rPr lang="en-US" dirty="0" smtClean="0"/>
              <a:t>Work towards common goals to mitigate those issues.</a:t>
            </a:r>
          </a:p>
          <a:p>
            <a:r>
              <a:rPr lang="en-US" dirty="0" smtClean="0"/>
              <a:t>The USA grows the most desirable crop that world wants AND needs.</a:t>
            </a:r>
          </a:p>
          <a:p>
            <a:r>
              <a:rPr lang="en-US" dirty="0" smtClean="0"/>
              <a:t>We must ensure timely deliveries to create success for the entire supply chain – farmers to brands/retailers.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627" y="6191250"/>
            <a:ext cx="1476373" cy="594646"/>
          </a:xfrm>
          <a:prstGeom prst="rect">
            <a:avLst/>
          </a:prstGeom>
        </p:spPr>
      </p:pic>
    </p:spTree>
    <p:extLst>
      <p:ext uri="{BB962C8B-B14F-4D97-AF65-F5344CB8AC3E}">
        <p14:creationId xmlns:p14="http://schemas.microsoft.com/office/powerpoint/2010/main" val="314343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5" y="0"/>
            <a:ext cx="10515600" cy="599151"/>
          </a:xfrm>
        </p:spPr>
        <p:txBody>
          <a:bodyPr>
            <a:normAutofit fontScale="90000"/>
          </a:bodyPr>
          <a:lstStyle/>
          <a:p>
            <a:pPr algn="ctr"/>
            <a:r>
              <a:rPr lang="en-US" b="1" dirty="0" smtClean="0">
                <a:latin typeface="+mn-lt"/>
              </a:rPr>
              <a:t>Technology &amp; Trade Improvements</a:t>
            </a:r>
            <a:endParaRPr lang="en-US" b="1" dirty="0">
              <a:latin typeface="+mn-lt"/>
            </a:endParaRPr>
          </a:p>
        </p:txBody>
      </p:sp>
      <p:pic>
        <p:nvPicPr>
          <p:cNvPr id="4" name="Picture 3"/>
          <p:cNvPicPr>
            <a:picLocks noChangeAspect="1"/>
          </p:cNvPicPr>
          <p:nvPr/>
        </p:nvPicPr>
        <p:blipFill>
          <a:blip r:embed="rId3"/>
          <a:stretch>
            <a:fillRect/>
          </a:stretch>
        </p:blipFill>
        <p:spPr>
          <a:xfrm>
            <a:off x="158444" y="1857376"/>
            <a:ext cx="5213656" cy="29278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692" y="6142797"/>
            <a:ext cx="1399308" cy="623691"/>
          </a:xfrm>
          <a:prstGeom prst="rect">
            <a:avLst/>
          </a:prstGeom>
        </p:spPr>
      </p:pic>
      <p:pic>
        <p:nvPicPr>
          <p:cNvPr id="6146" name="Picture 2" descr="Cotton Electronic Warehouse Receipts | EWR, I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408" y="641969"/>
            <a:ext cx="3220853" cy="9426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at is Artificial Intelligence (AI) and Why People Should Learn About it -  UCF Business Incubation Program - University of Central Flori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7457" y="3352801"/>
            <a:ext cx="5229804" cy="275106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Transport Management System Helps Your Logistics Business G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7457" y="641968"/>
            <a:ext cx="5209941" cy="25774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06793" y="606388"/>
            <a:ext cx="3681264" cy="369332"/>
          </a:xfrm>
          <a:prstGeom prst="rect">
            <a:avLst/>
          </a:prstGeom>
          <a:noFill/>
        </p:spPr>
        <p:txBody>
          <a:bodyPr wrap="none" rtlCol="0">
            <a:spAutoFit/>
          </a:bodyPr>
          <a:lstStyle/>
          <a:p>
            <a:r>
              <a:rPr lang="en-US" dirty="0" smtClean="0"/>
              <a:t>Transportation Management Systems</a:t>
            </a:r>
            <a:endParaRPr lang="en-US" dirty="0"/>
          </a:p>
        </p:txBody>
      </p:sp>
      <p:pic>
        <p:nvPicPr>
          <p:cNvPr id="6154" name="Picture 10" descr="CCC Announces Coverage on Additional Payment Options for Letters of Credit  Under the GSM-102 Program – North Carolina Small Farm Associ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958" y="5142672"/>
            <a:ext cx="5222142" cy="1000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149958" y="6103869"/>
            <a:ext cx="5222142" cy="657317"/>
          </a:xfrm>
          <a:prstGeom prst="rect">
            <a:avLst/>
          </a:prstGeom>
        </p:spPr>
      </p:pic>
    </p:spTree>
    <p:extLst>
      <p:ext uri="{BB962C8B-B14F-4D97-AF65-F5344CB8AC3E}">
        <p14:creationId xmlns:p14="http://schemas.microsoft.com/office/powerpoint/2010/main" val="226949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F7832-FD9D-4413-AF9B-B2EDB5C01ECF}"/>
              </a:ext>
            </a:extLst>
          </p:cNvPr>
          <p:cNvPicPr>
            <a:picLocks noChangeAspect="1"/>
          </p:cNvPicPr>
          <p:nvPr/>
        </p:nvPicPr>
        <p:blipFill>
          <a:blip r:embed="rId3"/>
          <a:stretch>
            <a:fillRect/>
          </a:stretch>
        </p:blipFill>
        <p:spPr>
          <a:xfrm>
            <a:off x="1626756" y="1"/>
            <a:ext cx="9204360" cy="6858000"/>
          </a:xfrm>
          <a:prstGeom prst="rect">
            <a:avLst/>
          </a:prstGeom>
        </p:spPr>
      </p:pic>
      <p:sp>
        <p:nvSpPr>
          <p:cNvPr id="5" name="TextBox 4">
            <a:extLst>
              <a:ext uri="{FF2B5EF4-FFF2-40B4-BE49-F238E27FC236}">
                <a16:creationId xmlns:a16="http://schemas.microsoft.com/office/drawing/2014/main" id="{777292C3-FE36-4530-99D1-4E301715E34E}"/>
              </a:ext>
            </a:extLst>
          </p:cNvPr>
          <p:cNvSpPr txBox="1"/>
          <p:nvPr/>
        </p:nvSpPr>
        <p:spPr>
          <a:xfrm>
            <a:off x="7848600" y="5486401"/>
            <a:ext cx="2028825" cy="830997"/>
          </a:xfrm>
          <a:prstGeom prst="rect">
            <a:avLst/>
          </a:prstGeom>
          <a:noFill/>
        </p:spPr>
        <p:txBody>
          <a:bodyPr wrap="square" rtlCol="0">
            <a:spAutoFit/>
          </a:bodyPr>
          <a:lstStyle/>
          <a:p>
            <a:pPr algn="ctr"/>
            <a:r>
              <a:rPr lang="en-US" sz="2400" u="sng" dirty="0"/>
              <a:t>STX</a:t>
            </a:r>
          </a:p>
          <a:p>
            <a:pPr algn="ctr"/>
            <a:r>
              <a:rPr lang="en-US" sz="2400" dirty="0"/>
              <a:t>1.5m bales avg</a:t>
            </a:r>
          </a:p>
        </p:txBody>
      </p:sp>
      <p:sp>
        <p:nvSpPr>
          <p:cNvPr id="6" name="Oval 5">
            <a:extLst>
              <a:ext uri="{FF2B5EF4-FFF2-40B4-BE49-F238E27FC236}">
                <a16:creationId xmlns:a16="http://schemas.microsoft.com/office/drawing/2014/main" id="{2751EDC5-68B4-415A-8460-5C3B748B6A1A}"/>
              </a:ext>
            </a:extLst>
          </p:cNvPr>
          <p:cNvSpPr/>
          <p:nvPr/>
        </p:nvSpPr>
        <p:spPr>
          <a:xfrm rot="1602004">
            <a:off x="6378454" y="3960492"/>
            <a:ext cx="1643755" cy="2379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B4AB85-47EF-4B51-BB29-4DA5E1D89074}"/>
              </a:ext>
            </a:extLst>
          </p:cNvPr>
          <p:cNvSpPr/>
          <p:nvPr/>
        </p:nvSpPr>
        <p:spPr>
          <a:xfrm>
            <a:off x="3978239" y="131329"/>
            <a:ext cx="2805059" cy="36449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D244C3-3EBB-4876-9C95-DDE8F4FB6C03}"/>
              </a:ext>
            </a:extLst>
          </p:cNvPr>
          <p:cNvSpPr txBox="1"/>
          <p:nvPr/>
        </p:nvSpPr>
        <p:spPr>
          <a:xfrm>
            <a:off x="4259225" y="1988267"/>
            <a:ext cx="2083326" cy="830997"/>
          </a:xfrm>
          <a:prstGeom prst="rect">
            <a:avLst/>
          </a:prstGeom>
          <a:noFill/>
        </p:spPr>
        <p:txBody>
          <a:bodyPr wrap="square" rtlCol="0">
            <a:spAutoFit/>
          </a:bodyPr>
          <a:lstStyle/>
          <a:p>
            <a:pPr algn="ctr"/>
            <a:r>
              <a:rPr lang="en-US" sz="2400" u="sng" dirty="0" smtClean="0"/>
              <a:t>WTX/OK/KS</a:t>
            </a:r>
            <a:r>
              <a:rPr lang="en-US" sz="2400" dirty="0" smtClean="0"/>
              <a:t> 5.0m </a:t>
            </a:r>
            <a:r>
              <a:rPr lang="en-US" sz="2400" dirty="0"/>
              <a:t>bales </a:t>
            </a:r>
            <a:r>
              <a:rPr lang="en-US" sz="2400" dirty="0"/>
              <a:t>avg</a:t>
            </a:r>
          </a:p>
        </p:txBody>
      </p:sp>
      <p:sp>
        <p:nvSpPr>
          <p:cNvPr id="10" name="Arrow: Right 9">
            <a:extLst>
              <a:ext uri="{FF2B5EF4-FFF2-40B4-BE49-F238E27FC236}">
                <a16:creationId xmlns:a16="http://schemas.microsoft.com/office/drawing/2014/main" id="{667DBE90-DE09-4AD4-9232-5F0DF0300BF5}"/>
              </a:ext>
            </a:extLst>
          </p:cNvPr>
          <p:cNvSpPr/>
          <p:nvPr/>
        </p:nvSpPr>
        <p:spPr>
          <a:xfrm rot="10800000">
            <a:off x="2009811" y="1988266"/>
            <a:ext cx="208669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EE241A-AFE5-4CA6-A162-7215DD6157FD}"/>
              </a:ext>
            </a:extLst>
          </p:cNvPr>
          <p:cNvSpPr txBox="1"/>
          <p:nvPr/>
        </p:nvSpPr>
        <p:spPr>
          <a:xfrm>
            <a:off x="758080" y="4535112"/>
            <a:ext cx="3010718" cy="369332"/>
          </a:xfrm>
          <a:prstGeom prst="rect">
            <a:avLst/>
          </a:prstGeom>
          <a:noFill/>
        </p:spPr>
        <p:txBody>
          <a:bodyPr wrap="square" rtlCol="0">
            <a:spAutoFit/>
          </a:bodyPr>
          <a:lstStyle/>
          <a:p>
            <a:r>
              <a:rPr lang="en-US" dirty="0" smtClean="0"/>
              <a:t>Port of Houston – Export</a:t>
            </a:r>
            <a:endParaRPr lang="en-US" dirty="0"/>
          </a:p>
        </p:txBody>
      </p:sp>
      <p:sp>
        <p:nvSpPr>
          <p:cNvPr id="12" name="Arrow: Right 11">
            <a:extLst>
              <a:ext uri="{FF2B5EF4-FFF2-40B4-BE49-F238E27FC236}">
                <a16:creationId xmlns:a16="http://schemas.microsoft.com/office/drawing/2014/main" id="{EBEA18E8-C5E3-4B07-94E5-4A0171E9CC23}"/>
              </a:ext>
            </a:extLst>
          </p:cNvPr>
          <p:cNvSpPr/>
          <p:nvPr/>
        </p:nvSpPr>
        <p:spPr>
          <a:xfrm rot="4521369">
            <a:off x="4760486" y="3895464"/>
            <a:ext cx="1596483" cy="232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FD699B-82FD-42E9-96FA-32C7AD85E62E}"/>
              </a:ext>
            </a:extLst>
          </p:cNvPr>
          <p:cNvSpPr txBox="1"/>
          <p:nvPr/>
        </p:nvSpPr>
        <p:spPr>
          <a:xfrm>
            <a:off x="4603254" y="5972852"/>
            <a:ext cx="1908755" cy="369332"/>
          </a:xfrm>
          <a:prstGeom prst="rect">
            <a:avLst/>
          </a:prstGeom>
          <a:noFill/>
        </p:spPr>
        <p:txBody>
          <a:bodyPr wrap="square" rtlCol="0">
            <a:spAutoFit/>
          </a:bodyPr>
          <a:lstStyle/>
          <a:p>
            <a:r>
              <a:rPr lang="en-US" dirty="0"/>
              <a:t>Mexico via </a:t>
            </a:r>
            <a:r>
              <a:rPr lang="en-US" dirty="0" smtClean="0"/>
              <a:t>truck</a:t>
            </a:r>
            <a:endParaRPr lang="en-US" dirty="0"/>
          </a:p>
        </p:txBody>
      </p:sp>
      <p:sp>
        <p:nvSpPr>
          <p:cNvPr id="14" name="Arrow: Right 13">
            <a:extLst>
              <a:ext uri="{FF2B5EF4-FFF2-40B4-BE49-F238E27FC236}">
                <a16:creationId xmlns:a16="http://schemas.microsoft.com/office/drawing/2014/main" id="{0FC40168-688E-46EF-AC1C-B98AF9F81C20}"/>
              </a:ext>
            </a:extLst>
          </p:cNvPr>
          <p:cNvSpPr/>
          <p:nvPr/>
        </p:nvSpPr>
        <p:spPr>
          <a:xfrm rot="2305424">
            <a:off x="5979156" y="3419189"/>
            <a:ext cx="1390774" cy="302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D5178D-C2A0-4492-BB40-71440E6D1392}"/>
              </a:ext>
            </a:extLst>
          </p:cNvPr>
          <p:cNvSpPr txBox="1"/>
          <p:nvPr/>
        </p:nvSpPr>
        <p:spPr>
          <a:xfrm rot="2135357">
            <a:off x="6104349" y="3086580"/>
            <a:ext cx="1949303" cy="861774"/>
          </a:xfrm>
          <a:prstGeom prst="rect">
            <a:avLst/>
          </a:prstGeom>
          <a:noFill/>
        </p:spPr>
        <p:txBody>
          <a:bodyPr wrap="square" rtlCol="0">
            <a:spAutoFit/>
          </a:bodyPr>
          <a:lstStyle/>
          <a:p>
            <a:r>
              <a:rPr lang="en-US" sz="1600" dirty="0"/>
              <a:t>Houston via </a:t>
            </a:r>
            <a:r>
              <a:rPr lang="en-US" sz="1600" dirty="0" smtClean="0"/>
              <a:t>truck; </a:t>
            </a:r>
            <a:r>
              <a:rPr lang="en-US" sz="1600" dirty="0"/>
              <a:t>container to port</a:t>
            </a:r>
          </a:p>
          <a:p>
            <a:endParaRPr lang="en-US" dirty="0"/>
          </a:p>
        </p:txBody>
      </p:sp>
      <p:sp>
        <p:nvSpPr>
          <p:cNvPr id="16" name="Arrow: Right 15">
            <a:extLst>
              <a:ext uri="{FF2B5EF4-FFF2-40B4-BE49-F238E27FC236}">
                <a16:creationId xmlns:a16="http://schemas.microsoft.com/office/drawing/2014/main" id="{7D754F95-EF03-43D4-9139-E70D5D429482}"/>
              </a:ext>
            </a:extLst>
          </p:cNvPr>
          <p:cNvSpPr/>
          <p:nvPr/>
        </p:nvSpPr>
        <p:spPr>
          <a:xfrm rot="18435824">
            <a:off x="6567442" y="4598206"/>
            <a:ext cx="1190868" cy="418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1E28423-5D48-4A6F-904C-DB9869CE702F}"/>
              </a:ext>
            </a:extLst>
          </p:cNvPr>
          <p:cNvSpPr/>
          <p:nvPr/>
        </p:nvSpPr>
        <p:spPr>
          <a:xfrm rot="6019099">
            <a:off x="6473037" y="6251124"/>
            <a:ext cx="413253" cy="265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9">
            <a:extLst>
              <a:ext uri="{FF2B5EF4-FFF2-40B4-BE49-F238E27FC236}">
                <a16:creationId xmlns:a16="http://schemas.microsoft.com/office/drawing/2014/main" id="{667DBE90-DE09-4AD4-9232-5F0DF0300BF5}"/>
              </a:ext>
            </a:extLst>
          </p:cNvPr>
          <p:cNvSpPr/>
          <p:nvPr/>
        </p:nvSpPr>
        <p:spPr>
          <a:xfrm>
            <a:off x="6283944" y="2384896"/>
            <a:ext cx="723319" cy="333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p:cNvSpPr/>
          <p:nvPr/>
        </p:nvSpPr>
        <p:spPr>
          <a:xfrm>
            <a:off x="7715143" y="3961601"/>
            <a:ext cx="354881" cy="43009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079000" y="2456669"/>
            <a:ext cx="354881" cy="430091"/>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273753" y="4517048"/>
            <a:ext cx="354881" cy="43009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292637" y="5125427"/>
            <a:ext cx="354881" cy="430091"/>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5700816" y="4904444"/>
            <a:ext cx="354881" cy="430091"/>
          </a:xfrm>
          <a:prstGeom prst="star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81530" y="5733805"/>
            <a:ext cx="354881" cy="430091"/>
          </a:xfrm>
          <a:prstGeom prst="star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6512011" y="5712213"/>
            <a:ext cx="354881" cy="43009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92638" y="6342184"/>
            <a:ext cx="354881" cy="43009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9">
            <a:extLst>
              <a:ext uri="{FF2B5EF4-FFF2-40B4-BE49-F238E27FC236}">
                <a16:creationId xmlns:a16="http://schemas.microsoft.com/office/drawing/2014/main" id="{667DBE90-DE09-4AD4-9232-5F0DF0300BF5}"/>
              </a:ext>
            </a:extLst>
          </p:cNvPr>
          <p:cNvSpPr/>
          <p:nvPr/>
        </p:nvSpPr>
        <p:spPr>
          <a:xfrm>
            <a:off x="7572468" y="2384896"/>
            <a:ext cx="2028731" cy="206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4EE241A-AFE5-4CA6-A162-7215DD6157FD}"/>
              </a:ext>
            </a:extLst>
          </p:cNvPr>
          <p:cNvSpPr txBox="1"/>
          <p:nvPr/>
        </p:nvSpPr>
        <p:spPr>
          <a:xfrm>
            <a:off x="8367270" y="1786706"/>
            <a:ext cx="2386781" cy="646331"/>
          </a:xfrm>
          <a:prstGeom prst="rect">
            <a:avLst/>
          </a:prstGeom>
          <a:noFill/>
        </p:spPr>
        <p:txBody>
          <a:bodyPr wrap="square" rtlCol="0">
            <a:spAutoFit/>
          </a:bodyPr>
          <a:lstStyle/>
          <a:p>
            <a:r>
              <a:rPr lang="en-US" dirty="0" smtClean="0"/>
              <a:t>Domestic Mill or Savannah, GA via rail</a:t>
            </a:r>
            <a:endParaRPr lang="en-US" dirty="0"/>
          </a:p>
        </p:txBody>
      </p:sp>
      <p:sp>
        <p:nvSpPr>
          <p:cNvPr id="28" name="TextBox 27">
            <a:extLst>
              <a:ext uri="{FF2B5EF4-FFF2-40B4-BE49-F238E27FC236}">
                <a16:creationId xmlns:a16="http://schemas.microsoft.com/office/drawing/2014/main" id="{64EE241A-AFE5-4CA6-A162-7215DD6157FD}"/>
              </a:ext>
            </a:extLst>
          </p:cNvPr>
          <p:cNvSpPr txBox="1"/>
          <p:nvPr/>
        </p:nvSpPr>
        <p:spPr>
          <a:xfrm>
            <a:off x="1790804" y="1424695"/>
            <a:ext cx="2305705" cy="646331"/>
          </a:xfrm>
          <a:prstGeom prst="rect">
            <a:avLst/>
          </a:prstGeom>
          <a:noFill/>
        </p:spPr>
        <p:txBody>
          <a:bodyPr wrap="square" rtlCol="0">
            <a:spAutoFit/>
          </a:bodyPr>
          <a:lstStyle/>
          <a:p>
            <a:r>
              <a:rPr lang="en-US" dirty="0" smtClean="0"/>
              <a:t>LA/Long Beach via rail from DFW/LBB/Altus</a:t>
            </a:r>
            <a:endParaRPr lang="en-US" dirty="0"/>
          </a:p>
        </p:txBody>
      </p:sp>
      <p:sp>
        <p:nvSpPr>
          <p:cNvPr id="29" name="TextBox 28">
            <a:extLst>
              <a:ext uri="{FF2B5EF4-FFF2-40B4-BE49-F238E27FC236}">
                <a16:creationId xmlns:a16="http://schemas.microsoft.com/office/drawing/2014/main" id="{64EE241A-AFE5-4CA6-A162-7215DD6157FD}"/>
              </a:ext>
            </a:extLst>
          </p:cNvPr>
          <p:cNvSpPr txBox="1"/>
          <p:nvPr/>
        </p:nvSpPr>
        <p:spPr>
          <a:xfrm>
            <a:off x="751130" y="5163235"/>
            <a:ext cx="3010718" cy="369332"/>
          </a:xfrm>
          <a:prstGeom prst="rect">
            <a:avLst/>
          </a:prstGeom>
          <a:noFill/>
        </p:spPr>
        <p:txBody>
          <a:bodyPr wrap="square" rtlCol="0">
            <a:spAutoFit/>
          </a:bodyPr>
          <a:lstStyle/>
          <a:p>
            <a:r>
              <a:rPr lang="en-US" dirty="0" smtClean="0"/>
              <a:t>DFW Container Port</a:t>
            </a:r>
            <a:endParaRPr lang="en-US" dirty="0"/>
          </a:p>
        </p:txBody>
      </p:sp>
      <p:sp>
        <p:nvSpPr>
          <p:cNvPr id="30" name="TextBox 29">
            <a:extLst>
              <a:ext uri="{FF2B5EF4-FFF2-40B4-BE49-F238E27FC236}">
                <a16:creationId xmlns:a16="http://schemas.microsoft.com/office/drawing/2014/main" id="{64EE241A-AFE5-4CA6-A162-7215DD6157FD}"/>
              </a:ext>
            </a:extLst>
          </p:cNvPr>
          <p:cNvSpPr txBox="1"/>
          <p:nvPr/>
        </p:nvSpPr>
        <p:spPr>
          <a:xfrm>
            <a:off x="778879" y="5772972"/>
            <a:ext cx="3010718" cy="369332"/>
          </a:xfrm>
          <a:prstGeom prst="rect">
            <a:avLst/>
          </a:prstGeom>
          <a:noFill/>
        </p:spPr>
        <p:txBody>
          <a:bodyPr wrap="square" rtlCol="0">
            <a:spAutoFit/>
          </a:bodyPr>
          <a:lstStyle/>
          <a:p>
            <a:r>
              <a:rPr lang="en-US" dirty="0" smtClean="0"/>
              <a:t>Laredo Export to Mexico</a:t>
            </a:r>
            <a:endParaRPr lang="en-US" dirty="0"/>
          </a:p>
        </p:txBody>
      </p:sp>
      <p:sp>
        <p:nvSpPr>
          <p:cNvPr id="31" name="TextBox 30">
            <a:extLst>
              <a:ext uri="{FF2B5EF4-FFF2-40B4-BE49-F238E27FC236}">
                <a16:creationId xmlns:a16="http://schemas.microsoft.com/office/drawing/2014/main" id="{64EE241A-AFE5-4CA6-A162-7215DD6157FD}"/>
              </a:ext>
            </a:extLst>
          </p:cNvPr>
          <p:cNvSpPr txBox="1"/>
          <p:nvPr/>
        </p:nvSpPr>
        <p:spPr>
          <a:xfrm>
            <a:off x="770571" y="6346967"/>
            <a:ext cx="3010718" cy="369332"/>
          </a:xfrm>
          <a:prstGeom prst="rect">
            <a:avLst/>
          </a:prstGeom>
          <a:noFill/>
        </p:spPr>
        <p:txBody>
          <a:bodyPr wrap="square" rtlCol="0">
            <a:spAutoFit/>
          </a:bodyPr>
          <a:lstStyle/>
          <a:p>
            <a:r>
              <a:rPr lang="en-US" dirty="0" smtClean="0"/>
              <a:t>Weslaco Export to Mexico</a:t>
            </a:r>
            <a:endParaRPr lang="en-US" dirty="0"/>
          </a:p>
        </p:txBody>
      </p:sp>
      <p:sp>
        <p:nvSpPr>
          <p:cNvPr id="40" name="Arrow: Right 16">
            <a:extLst>
              <a:ext uri="{FF2B5EF4-FFF2-40B4-BE49-F238E27FC236}">
                <a16:creationId xmlns:a16="http://schemas.microsoft.com/office/drawing/2014/main" id="{01E28423-5D48-4A6F-904C-DB9869CE702F}"/>
              </a:ext>
            </a:extLst>
          </p:cNvPr>
          <p:cNvSpPr/>
          <p:nvPr/>
        </p:nvSpPr>
        <p:spPr>
          <a:xfrm rot="6019099">
            <a:off x="5546921" y="5378586"/>
            <a:ext cx="324005" cy="203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639300" y="3517466"/>
            <a:ext cx="2021323" cy="1200329"/>
          </a:xfrm>
          <a:prstGeom prst="rect">
            <a:avLst/>
          </a:prstGeom>
          <a:noFill/>
        </p:spPr>
        <p:txBody>
          <a:bodyPr wrap="none" rtlCol="0">
            <a:spAutoFit/>
          </a:bodyPr>
          <a:lstStyle/>
          <a:p>
            <a:r>
              <a:rPr lang="en-US" b="1" u="sng" dirty="0" smtClean="0"/>
              <a:t>Southwest Flow</a:t>
            </a:r>
          </a:p>
          <a:p>
            <a:r>
              <a:rPr lang="en-US" dirty="0" smtClean="0"/>
              <a:t>Domestic = 5%</a:t>
            </a:r>
          </a:p>
          <a:p>
            <a:r>
              <a:rPr lang="en-US" dirty="0" smtClean="0"/>
              <a:t>Mexico = 10%</a:t>
            </a:r>
          </a:p>
          <a:p>
            <a:r>
              <a:rPr lang="en-US" dirty="0" smtClean="0"/>
              <a:t>Coastal Ports = 85%</a:t>
            </a:r>
            <a:endParaRPr lang="en-US" dirty="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627" y="6177629"/>
            <a:ext cx="1476373" cy="594646"/>
          </a:xfrm>
          <a:prstGeom prst="rect">
            <a:avLst/>
          </a:prstGeom>
        </p:spPr>
      </p:pic>
    </p:spTree>
    <p:extLst>
      <p:ext uri="{BB962C8B-B14F-4D97-AF65-F5344CB8AC3E}">
        <p14:creationId xmlns:p14="http://schemas.microsoft.com/office/powerpoint/2010/main" val="247185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mn-lt"/>
              </a:rPr>
              <a:t>US Upland </a:t>
            </a:r>
            <a:r>
              <a:rPr lang="en-US" dirty="0">
                <a:latin typeface="+mn-lt"/>
              </a:rPr>
              <a:t>Exports to Turkey (k bales)</a:t>
            </a:r>
            <a:br>
              <a:rPr lang="en-US" dirty="0">
                <a:latin typeface="+mn-lt"/>
              </a:rPr>
            </a:br>
            <a:r>
              <a:rPr lang="en-US" dirty="0">
                <a:latin typeface="+mn-lt"/>
              </a:rPr>
              <a:t/>
            </a: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F8D1A599-EF4C-5B1E-F8CA-BD24536994AC}"/>
              </a:ext>
            </a:extLst>
          </p:cNvPr>
          <p:cNvPicPr>
            <a:picLocks noChangeAspect="1"/>
          </p:cNvPicPr>
          <p:nvPr/>
        </p:nvPicPr>
        <p:blipFill>
          <a:blip r:embed="rId3"/>
          <a:stretch>
            <a:fillRect/>
          </a:stretch>
        </p:blipFill>
        <p:spPr>
          <a:xfrm>
            <a:off x="1180214" y="860760"/>
            <a:ext cx="9924034" cy="5252961"/>
          </a:xfrm>
          <a:prstGeom prst="rect">
            <a:avLst/>
          </a:prstGeom>
        </p:spPr>
      </p:pic>
      <p:pic>
        <p:nvPicPr>
          <p:cNvPr id="6" name="Picture 5"/>
          <p:cNvPicPr>
            <a:picLocks noChangeAspect="1"/>
          </p:cNvPicPr>
          <p:nvPr/>
        </p:nvPicPr>
        <p:blipFill>
          <a:blip r:embed="rId4"/>
          <a:stretch>
            <a:fillRect/>
          </a:stretch>
        </p:blipFill>
        <p:spPr>
          <a:xfrm>
            <a:off x="10497671" y="6113721"/>
            <a:ext cx="1694329" cy="744279"/>
          </a:xfrm>
          <a:prstGeom prst="rect">
            <a:avLst/>
          </a:prstGeom>
        </p:spPr>
      </p:pic>
    </p:spTree>
    <p:extLst>
      <p:ext uri="{BB962C8B-B14F-4D97-AF65-F5344CB8AC3E}">
        <p14:creationId xmlns:p14="http://schemas.microsoft.com/office/powerpoint/2010/main" val="220945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39" y="105343"/>
            <a:ext cx="11632223" cy="772231"/>
          </a:xfrm>
        </p:spPr>
        <p:txBody>
          <a:bodyPr/>
          <a:lstStyle/>
          <a:p>
            <a:pPr algn="ctr"/>
            <a:r>
              <a:rPr lang="en-US" dirty="0" smtClean="0">
                <a:latin typeface="+mn-lt"/>
              </a:rPr>
              <a:t>US </a:t>
            </a:r>
            <a:r>
              <a:rPr lang="en-US" dirty="0">
                <a:latin typeface="+mn-lt"/>
              </a:rPr>
              <a:t>Exports to Turkey relative to total exports (%)</a:t>
            </a:r>
          </a:p>
        </p:txBody>
      </p:sp>
      <p:pic>
        <p:nvPicPr>
          <p:cNvPr id="5" name="Picture 4"/>
          <p:cNvPicPr>
            <a:picLocks noChangeAspect="1"/>
          </p:cNvPicPr>
          <p:nvPr/>
        </p:nvPicPr>
        <p:blipFill>
          <a:blip r:embed="rId3"/>
          <a:stretch>
            <a:fillRect/>
          </a:stretch>
        </p:blipFill>
        <p:spPr>
          <a:xfrm>
            <a:off x="903767" y="877574"/>
            <a:ext cx="9619397" cy="5491328"/>
          </a:xfrm>
          <a:prstGeom prst="rect">
            <a:avLst/>
          </a:prstGeom>
        </p:spPr>
      </p:pic>
      <p:pic>
        <p:nvPicPr>
          <p:cNvPr id="6" name="Picture 5"/>
          <p:cNvPicPr>
            <a:picLocks noChangeAspect="1"/>
          </p:cNvPicPr>
          <p:nvPr/>
        </p:nvPicPr>
        <p:blipFill>
          <a:blip r:embed="rId4"/>
          <a:stretch>
            <a:fillRect/>
          </a:stretch>
        </p:blipFill>
        <p:spPr>
          <a:xfrm>
            <a:off x="10497671" y="5977541"/>
            <a:ext cx="1694329" cy="880459"/>
          </a:xfrm>
          <a:prstGeom prst="rect">
            <a:avLst/>
          </a:prstGeom>
        </p:spPr>
      </p:pic>
    </p:spTree>
    <p:extLst>
      <p:ext uri="{BB962C8B-B14F-4D97-AF65-F5344CB8AC3E}">
        <p14:creationId xmlns:p14="http://schemas.microsoft.com/office/powerpoint/2010/main" val="293051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19909"/>
          </a:xfrm>
        </p:spPr>
        <p:txBody>
          <a:bodyPr/>
          <a:lstStyle/>
          <a:p>
            <a:pPr algn="ctr"/>
            <a:r>
              <a:rPr lang="en-US" dirty="0">
                <a:latin typeface="+mn-lt"/>
              </a:rPr>
              <a:t>UPL Exports to Turkey relative to U.S. crop size (%)</a:t>
            </a:r>
          </a:p>
        </p:txBody>
      </p:sp>
      <p:pic>
        <p:nvPicPr>
          <p:cNvPr id="5" name="Picture 4">
            <a:extLst>
              <a:ext uri="{FF2B5EF4-FFF2-40B4-BE49-F238E27FC236}">
                <a16:creationId xmlns:a16="http://schemas.microsoft.com/office/drawing/2014/main" id="{CE749D21-AC47-101D-C9A2-0318F2C6C77C}"/>
              </a:ext>
            </a:extLst>
          </p:cNvPr>
          <p:cNvPicPr>
            <a:picLocks noChangeAspect="1"/>
          </p:cNvPicPr>
          <p:nvPr/>
        </p:nvPicPr>
        <p:blipFill>
          <a:blip r:embed="rId3"/>
          <a:stretch>
            <a:fillRect/>
          </a:stretch>
        </p:blipFill>
        <p:spPr>
          <a:xfrm>
            <a:off x="852854" y="1019909"/>
            <a:ext cx="10410092" cy="4896246"/>
          </a:xfrm>
          <a:prstGeom prst="rect">
            <a:avLst/>
          </a:prstGeom>
        </p:spPr>
      </p:pic>
      <p:pic>
        <p:nvPicPr>
          <p:cNvPr id="6" name="Picture 5"/>
          <p:cNvPicPr>
            <a:picLocks noChangeAspect="1"/>
          </p:cNvPicPr>
          <p:nvPr/>
        </p:nvPicPr>
        <p:blipFill>
          <a:blip r:embed="rId4"/>
          <a:stretch>
            <a:fillRect/>
          </a:stretch>
        </p:blipFill>
        <p:spPr>
          <a:xfrm>
            <a:off x="10497671" y="5977541"/>
            <a:ext cx="1694329" cy="880459"/>
          </a:xfrm>
          <a:prstGeom prst="rect">
            <a:avLst/>
          </a:prstGeom>
        </p:spPr>
      </p:pic>
    </p:spTree>
    <p:extLst>
      <p:ext uri="{BB962C8B-B14F-4D97-AF65-F5344CB8AC3E}">
        <p14:creationId xmlns:p14="http://schemas.microsoft.com/office/powerpoint/2010/main" val="38488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1"/>
            <a:ext cx="10515600" cy="914400"/>
          </a:xfrm>
        </p:spPr>
        <p:txBody>
          <a:bodyPr/>
          <a:lstStyle/>
          <a:p>
            <a:pPr algn="ctr"/>
            <a:r>
              <a:rPr lang="en-US" dirty="0" smtClean="0">
                <a:latin typeface="+mn-lt"/>
              </a:rPr>
              <a:t>U.S</a:t>
            </a:r>
            <a:r>
              <a:rPr lang="en-US" dirty="0">
                <a:latin typeface="+mn-lt"/>
              </a:rPr>
              <a:t>. </a:t>
            </a:r>
            <a:r>
              <a:rPr lang="en-US" dirty="0" smtClean="0">
                <a:latin typeface="+mn-lt"/>
              </a:rPr>
              <a:t>Exports </a:t>
            </a:r>
            <a:r>
              <a:rPr lang="en-US" dirty="0">
                <a:latin typeface="+mn-lt"/>
              </a:rPr>
              <a:t>to Turkey by </a:t>
            </a:r>
            <a:r>
              <a:rPr lang="en-US" dirty="0">
                <a:latin typeface="+mn-lt"/>
              </a:rPr>
              <a:t>P</a:t>
            </a:r>
            <a:r>
              <a:rPr lang="en-US" dirty="0" smtClean="0">
                <a:latin typeface="+mn-lt"/>
              </a:rPr>
              <a:t>ort </a:t>
            </a:r>
            <a:r>
              <a:rPr lang="en-US" dirty="0">
                <a:latin typeface="+mn-lt"/>
              </a:rPr>
              <a:t>(%)</a:t>
            </a:r>
          </a:p>
        </p:txBody>
      </p:sp>
      <p:pic>
        <p:nvPicPr>
          <p:cNvPr id="3" name="Picture 2">
            <a:extLst>
              <a:ext uri="{FF2B5EF4-FFF2-40B4-BE49-F238E27FC236}">
                <a16:creationId xmlns:a16="http://schemas.microsoft.com/office/drawing/2014/main" id="{1ED5FCD5-B5BC-4959-507D-A78C6CC6DD83}"/>
              </a:ext>
            </a:extLst>
          </p:cNvPr>
          <p:cNvPicPr>
            <a:picLocks noChangeAspect="1"/>
          </p:cNvPicPr>
          <p:nvPr/>
        </p:nvPicPr>
        <p:blipFill>
          <a:blip r:embed="rId3"/>
          <a:stretch>
            <a:fillRect/>
          </a:stretch>
        </p:blipFill>
        <p:spPr>
          <a:xfrm>
            <a:off x="379972" y="808074"/>
            <a:ext cx="11414126" cy="5209954"/>
          </a:xfrm>
          <a:prstGeom prst="rect">
            <a:avLst/>
          </a:prstGeom>
        </p:spPr>
      </p:pic>
      <p:pic>
        <p:nvPicPr>
          <p:cNvPr id="5" name="Picture 4"/>
          <p:cNvPicPr>
            <a:picLocks noChangeAspect="1"/>
          </p:cNvPicPr>
          <p:nvPr/>
        </p:nvPicPr>
        <p:blipFill>
          <a:blip r:embed="rId4"/>
          <a:stretch>
            <a:fillRect/>
          </a:stretch>
        </p:blipFill>
        <p:spPr>
          <a:xfrm>
            <a:off x="10497671" y="6018028"/>
            <a:ext cx="1694329" cy="839972"/>
          </a:xfrm>
          <a:prstGeom prst="rect">
            <a:avLst/>
          </a:prstGeom>
        </p:spPr>
      </p:pic>
    </p:spTree>
    <p:extLst>
      <p:ext uri="{BB962C8B-B14F-4D97-AF65-F5344CB8AC3E}">
        <p14:creationId xmlns:p14="http://schemas.microsoft.com/office/powerpoint/2010/main" val="367051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497671" y="5964865"/>
            <a:ext cx="1694329" cy="893135"/>
          </a:xfrm>
          <a:prstGeom prst="rect">
            <a:avLst/>
          </a:prstGeom>
        </p:spPr>
      </p:pic>
      <p:sp>
        <p:nvSpPr>
          <p:cNvPr id="2" name="Title 1"/>
          <p:cNvSpPr>
            <a:spLocks noGrp="1"/>
          </p:cNvSpPr>
          <p:nvPr>
            <p:ph type="title"/>
          </p:nvPr>
        </p:nvSpPr>
        <p:spPr>
          <a:xfrm>
            <a:off x="838200" y="29272"/>
            <a:ext cx="10515600" cy="863863"/>
          </a:xfrm>
        </p:spPr>
        <p:txBody>
          <a:bodyPr/>
          <a:lstStyle/>
          <a:p>
            <a:pPr algn="ctr"/>
            <a:r>
              <a:rPr lang="fr-CH" dirty="0">
                <a:latin typeface="+mn-lt"/>
              </a:rPr>
              <a:t>Turkey: </a:t>
            </a:r>
            <a:r>
              <a:rPr lang="fr-CH" dirty="0" smtClean="0">
                <a:latin typeface="+mn-lt"/>
              </a:rPr>
              <a:t>Imports </a:t>
            </a:r>
            <a:r>
              <a:rPr lang="fr-CH" dirty="0">
                <a:latin typeface="+mn-lt"/>
              </a:rPr>
              <a:t>by Origin </a:t>
            </a:r>
            <a:r>
              <a:rPr lang="en-US" dirty="0">
                <a:latin typeface="+mn-lt"/>
              </a:rPr>
              <a:t>(k MT)</a:t>
            </a:r>
          </a:p>
        </p:txBody>
      </p:sp>
      <p:pic>
        <p:nvPicPr>
          <p:cNvPr id="5" name="Picture 4">
            <a:extLst>
              <a:ext uri="{FF2B5EF4-FFF2-40B4-BE49-F238E27FC236}">
                <a16:creationId xmlns:a16="http://schemas.microsoft.com/office/drawing/2014/main" id="{6C84ADE5-E79A-B6B2-4FBF-508DA1A62672}"/>
              </a:ext>
            </a:extLst>
          </p:cNvPr>
          <p:cNvPicPr>
            <a:picLocks noChangeAspect="1"/>
          </p:cNvPicPr>
          <p:nvPr/>
        </p:nvPicPr>
        <p:blipFill>
          <a:blip r:embed="rId4"/>
          <a:stretch>
            <a:fillRect/>
          </a:stretch>
        </p:blipFill>
        <p:spPr>
          <a:xfrm>
            <a:off x="287079" y="733647"/>
            <a:ext cx="11663916" cy="5337544"/>
          </a:xfrm>
          <a:prstGeom prst="rect">
            <a:avLst/>
          </a:prstGeom>
        </p:spPr>
      </p:pic>
    </p:spTree>
    <p:extLst>
      <p:ext uri="{BB962C8B-B14F-4D97-AF65-F5344CB8AC3E}">
        <p14:creationId xmlns:p14="http://schemas.microsoft.com/office/powerpoint/2010/main" val="135884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35" y="1"/>
            <a:ext cx="10515600" cy="871870"/>
          </a:xfrm>
        </p:spPr>
        <p:txBody>
          <a:bodyPr/>
          <a:lstStyle/>
          <a:p>
            <a:pPr algn="ctr"/>
            <a:r>
              <a:rPr lang="fr-CH" dirty="0">
                <a:latin typeface="+mn-lt"/>
              </a:rPr>
              <a:t>Turkey: </a:t>
            </a:r>
            <a:r>
              <a:rPr lang="fr-CH" dirty="0" smtClean="0">
                <a:latin typeface="+mn-lt"/>
              </a:rPr>
              <a:t>Imports </a:t>
            </a:r>
            <a:r>
              <a:rPr lang="fr-CH" dirty="0" smtClean="0">
                <a:latin typeface="+mn-lt"/>
              </a:rPr>
              <a:t>from the U.S. </a:t>
            </a:r>
            <a:r>
              <a:rPr lang="en-US" dirty="0">
                <a:latin typeface="+mn-lt"/>
              </a:rPr>
              <a:t>(k MT)</a:t>
            </a:r>
          </a:p>
        </p:txBody>
      </p:sp>
      <p:pic>
        <p:nvPicPr>
          <p:cNvPr id="3" name="Picture 2"/>
          <p:cNvPicPr>
            <a:picLocks noChangeAspect="1"/>
          </p:cNvPicPr>
          <p:nvPr/>
        </p:nvPicPr>
        <p:blipFill>
          <a:blip r:embed="rId3"/>
          <a:stretch>
            <a:fillRect/>
          </a:stretch>
        </p:blipFill>
        <p:spPr>
          <a:xfrm>
            <a:off x="425302" y="871871"/>
            <a:ext cx="11430000" cy="5165902"/>
          </a:xfrm>
          <a:prstGeom prst="rect">
            <a:avLst/>
          </a:prstGeom>
        </p:spPr>
      </p:pic>
      <p:pic>
        <p:nvPicPr>
          <p:cNvPr id="5" name="Picture 4"/>
          <p:cNvPicPr>
            <a:picLocks noChangeAspect="1"/>
          </p:cNvPicPr>
          <p:nvPr/>
        </p:nvPicPr>
        <p:blipFill>
          <a:blip r:embed="rId4"/>
          <a:stretch>
            <a:fillRect/>
          </a:stretch>
        </p:blipFill>
        <p:spPr>
          <a:xfrm>
            <a:off x="10497671" y="6037773"/>
            <a:ext cx="1694329" cy="820227"/>
          </a:xfrm>
          <a:prstGeom prst="rect">
            <a:avLst/>
          </a:prstGeom>
        </p:spPr>
      </p:pic>
    </p:spTree>
    <p:extLst>
      <p:ext uri="{BB962C8B-B14F-4D97-AF65-F5344CB8AC3E}">
        <p14:creationId xmlns:p14="http://schemas.microsoft.com/office/powerpoint/2010/main" val="390007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i.imgflip.com/8xwd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42"/>
            <a:ext cx="12192000" cy="6877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8225" y="3448704"/>
            <a:ext cx="10515600" cy="1325563"/>
          </a:xfrm>
        </p:spPr>
        <p:txBody>
          <a:bodyPr/>
          <a:lstStyle/>
          <a:p>
            <a:pPr algn="ctr"/>
            <a:r>
              <a:rPr lang="en-US" b="1" u="sng" dirty="0" smtClean="0">
                <a:solidFill>
                  <a:schemeClr val="bg1"/>
                </a:solidFill>
                <a:latin typeface="+mn-lt"/>
              </a:rPr>
              <a:t>BUY MORE TEXAS COTTON</a:t>
            </a:r>
            <a:endParaRPr lang="en-US" b="1" u="sng" dirty="0">
              <a:solidFill>
                <a:schemeClr val="bg1"/>
              </a:solidFill>
              <a:latin typeface="+mn-lt"/>
            </a:endParaRPr>
          </a:p>
        </p:txBody>
      </p:sp>
      <p:pic>
        <p:nvPicPr>
          <p:cNvPr id="8200" name="Picture 8" descr="ECOM logo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275" y="6496051"/>
            <a:ext cx="917550" cy="39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6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365ED-37E0-4523-9200-6848BA41E41E}"/>
              </a:ext>
            </a:extLst>
          </p:cNvPr>
          <p:cNvPicPr>
            <a:picLocks noChangeAspect="1"/>
          </p:cNvPicPr>
          <p:nvPr/>
        </p:nvPicPr>
        <p:blipFill>
          <a:blip r:embed="rId3"/>
          <a:stretch>
            <a:fillRect/>
          </a:stretch>
        </p:blipFill>
        <p:spPr>
          <a:xfrm>
            <a:off x="1847850" y="923925"/>
            <a:ext cx="8753476" cy="5801071"/>
          </a:xfrm>
          <a:prstGeom prst="rect">
            <a:avLst/>
          </a:prstGeom>
        </p:spPr>
      </p:pic>
      <p:pic>
        <p:nvPicPr>
          <p:cNvPr id="4" name="Picture 3"/>
          <p:cNvPicPr>
            <a:picLocks noChangeAspect="1"/>
          </p:cNvPicPr>
          <p:nvPr/>
        </p:nvPicPr>
        <p:blipFill>
          <a:blip r:embed="rId4"/>
          <a:stretch>
            <a:fillRect/>
          </a:stretch>
        </p:blipFill>
        <p:spPr>
          <a:xfrm>
            <a:off x="2571617" y="1"/>
            <a:ext cx="7154273" cy="11811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2690" y="6228880"/>
            <a:ext cx="1399308" cy="623691"/>
          </a:xfrm>
          <a:prstGeom prst="rect">
            <a:avLst/>
          </a:prstGeom>
        </p:spPr>
      </p:pic>
    </p:spTree>
    <p:extLst>
      <p:ext uri="{BB962C8B-B14F-4D97-AF65-F5344CB8AC3E}">
        <p14:creationId xmlns:p14="http://schemas.microsoft.com/office/powerpoint/2010/main" val="4128399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79771"/>
          </a:xfrm>
        </p:spPr>
        <p:txBody>
          <a:bodyPr/>
          <a:lstStyle/>
          <a:p>
            <a:pPr algn="ctr"/>
            <a:r>
              <a:rPr lang="en-US" dirty="0" smtClean="0">
                <a:latin typeface="+mn-lt"/>
              </a:rPr>
              <a:t>Importance of the Southwest Crop</a:t>
            </a:r>
            <a:endParaRPr lang="en-US" dirty="0">
              <a:latin typeface="+mn-lt"/>
            </a:endParaRPr>
          </a:p>
        </p:txBody>
      </p:sp>
      <p:sp>
        <p:nvSpPr>
          <p:cNvPr id="3" name="Content Placeholder 2"/>
          <p:cNvSpPr>
            <a:spLocks noGrp="1"/>
          </p:cNvSpPr>
          <p:nvPr>
            <p:ph sz="half" idx="1"/>
          </p:nvPr>
        </p:nvSpPr>
        <p:spPr/>
        <p:txBody>
          <a:bodyPr>
            <a:normAutofit lnSpcReduction="10000"/>
          </a:bodyPr>
          <a:lstStyle/>
          <a:p>
            <a:endParaRPr lang="en-US"/>
          </a:p>
        </p:txBody>
      </p:sp>
      <p:sp>
        <p:nvSpPr>
          <p:cNvPr id="4" name="Content Placeholder 3"/>
          <p:cNvSpPr>
            <a:spLocks noGrp="1"/>
          </p:cNvSpPr>
          <p:nvPr>
            <p:ph sz="half" idx="2"/>
          </p:nvPr>
        </p:nvSpPr>
        <p:spPr>
          <a:xfrm>
            <a:off x="7677152" y="1559542"/>
            <a:ext cx="4514848" cy="4617421"/>
          </a:xfrm>
        </p:spPr>
        <p:txBody>
          <a:bodyPr>
            <a:normAutofit lnSpcReduction="10000"/>
          </a:bodyPr>
          <a:lstStyle/>
          <a:p>
            <a:r>
              <a:rPr lang="en-US" dirty="0" smtClean="0"/>
              <a:t>Texas, Oklahoma, &amp; Kansas combine to dominate planting each year. </a:t>
            </a:r>
          </a:p>
          <a:p>
            <a:r>
              <a:rPr lang="en-US" dirty="0" smtClean="0"/>
              <a:t>“Make or break” markets with production.</a:t>
            </a:r>
          </a:p>
          <a:p>
            <a:r>
              <a:rPr lang="en-US" dirty="0" smtClean="0"/>
              <a:t>Even on severe drought years, Texas produces the most cotton in the nation.</a:t>
            </a:r>
          </a:p>
          <a:p>
            <a:r>
              <a:rPr lang="en-US" dirty="0" smtClean="0"/>
              <a:t>“How’s the crop in Texas?”</a:t>
            </a:r>
          </a:p>
          <a:p>
            <a:r>
              <a:rPr lang="en-US" dirty="0" smtClean="0"/>
              <a:t>First AND last crop to be harvested in the USA.</a:t>
            </a:r>
            <a:endParaRPr lang="en-US" dirty="0"/>
          </a:p>
        </p:txBody>
      </p:sp>
      <p:pic>
        <p:nvPicPr>
          <p:cNvPr id="5" name="Picture 4"/>
          <p:cNvPicPr>
            <a:picLocks noChangeAspect="1"/>
          </p:cNvPicPr>
          <p:nvPr/>
        </p:nvPicPr>
        <p:blipFill>
          <a:blip r:embed="rId3"/>
          <a:stretch>
            <a:fillRect/>
          </a:stretch>
        </p:blipFill>
        <p:spPr>
          <a:xfrm>
            <a:off x="1" y="779771"/>
            <a:ext cx="7677150" cy="6078229"/>
          </a:xfrm>
          <a:prstGeom prst="rect">
            <a:avLst/>
          </a:prstGeom>
        </p:spPr>
      </p:pic>
    </p:spTree>
    <p:extLst>
      <p:ext uri="{BB962C8B-B14F-4D97-AF65-F5344CB8AC3E}">
        <p14:creationId xmlns:p14="http://schemas.microsoft.com/office/powerpoint/2010/main" val="2331215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griLife%20EXTENSION%20logo%20(2-color)"/>
          <p:cNvPicPr>
            <a:picLocks noChangeAspect="1" noChangeArrowheads="1"/>
          </p:cNvPicPr>
          <p:nvPr/>
        </p:nvPicPr>
        <p:blipFill>
          <a:blip r:embed="rId3" cstate="print"/>
          <a:srcRect/>
          <a:stretch>
            <a:fillRect/>
          </a:stretch>
        </p:blipFill>
        <p:spPr bwMode="auto">
          <a:xfrm>
            <a:off x="23237" y="6228880"/>
            <a:ext cx="1401203" cy="623691"/>
          </a:xfrm>
          <a:prstGeom prst="rect">
            <a:avLst/>
          </a:prstGeom>
          <a:noFill/>
          <a:ln w="9525">
            <a:noFill/>
            <a:miter lim="800000"/>
            <a:headEnd/>
            <a:tailEnd/>
          </a:ln>
        </p:spPr>
      </p:pic>
      <p:cxnSp>
        <p:nvCxnSpPr>
          <p:cNvPr id="31746" name="AutoShape 3"/>
          <p:cNvCxnSpPr>
            <a:cxnSpLocks noChangeShapeType="1"/>
          </p:cNvCxnSpPr>
          <p:nvPr/>
        </p:nvCxnSpPr>
        <p:spPr bwMode="auto">
          <a:xfrm>
            <a:off x="17714913" y="1066800"/>
            <a:ext cx="0" cy="0"/>
          </a:xfrm>
          <a:prstGeom prst="straightConnector1">
            <a:avLst/>
          </a:prstGeom>
          <a:noFill/>
          <a:ln w="9525">
            <a:solidFill>
              <a:schemeClr val="tx1"/>
            </a:solidFill>
            <a:round/>
            <a:headEnd/>
            <a:tailEnd type="triangle" w="med" len="med"/>
          </a:ln>
        </p:spPr>
      </p:cxnSp>
      <p:cxnSp>
        <p:nvCxnSpPr>
          <p:cNvPr id="31747" name="AutoShape 4"/>
          <p:cNvCxnSpPr>
            <a:cxnSpLocks noChangeShapeType="1"/>
          </p:cNvCxnSpPr>
          <p:nvPr/>
        </p:nvCxnSpPr>
        <p:spPr bwMode="auto">
          <a:xfrm>
            <a:off x="17714913" y="1066800"/>
            <a:ext cx="0" cy="0"/>
          </a:xfrm>
          <a:prstGeom prst="straightConnector1">
            <a:avLst/>
          </a:prstGeom>
          <a:noFill/>
          <a:ln w="9525">
            <a:solidFill>
              <a:schemeClr val="tx1"/>
            </a:solidFill>
            <a:round/>
            <a:headEnd/>
            <a:tailEnd type="triangle" w="med" len="med"/>
          </a:ln>
        </p:spPr>
      </p:cxnSp>
      <p:pic>
        <p:nvPicPr>
          <p:cNvPr id="31748" name="Picture 5"/>
          <p:cNvPicPr>
            <a:picLocks noChangeAspect="1" noChangeArrowheads="1"/>
          </p:cNvPicPr>
          <p:nvPr/>
        </p:nvPicPr>
        <p:blipFill>
          <a:blip r:embed="rId4" cstate="print"/>
          <a:srcRect/>
          <a:stretch>
            <a:fillRect/>
          </a:stretch>
        </p:blipFill>
        <p:spPr bwMode="auto">
          <a:xfrm>
            <a:off x="6091239" y="3422650"/>
            <a:ext cx="9525" cy="12700"/>
          </a:xfrm>
          <a:prstGeom prst="rect">
            <a:avLst/>
          </a:prstGeom>
          <a:noFill/>
          <a:ln w="9525">
            <a:noFill/>
            <a:miter lim="800000"/>
            <a:headEnd/>
            <a:tailEnd/>
          </a:ln>
        </p:spPr>
      </p:pic>
      <p:pic>
        <p:nvPicPr>
          <p:cNvPr id="31749" name="Picture 6"/>
          <p:cNvPicPr>
            <a:picLocks noChangeAspect="1" noChangeArrowheads="1"/>
          </p:cNvPicPr>
          <p:nvPr/>
        </p:nvPicPr>
        <p:blipFill>
          <a:blip r:embed="rId4" cstate="print"/>
          <a:srcRect/>
          <a:stretch>
            <a:fillRect/>
          </a:stretch>
        </p:blipFill>
        <p:spPr bwMode="auto">
          <a:xfrm>
            <a:off x="6091239" y="3422650"/>
            <a:ext cx="9525" cy="12700"/>
          </a:xfrm>
          <a:prstGeom prst="rect">
            <a:avLst/>
          </a:prstGeom>
          <a:noFill/>
          <a:ln w="9525">
            <a:noFill/>
            <a:miter lim="800000"/>
            <a:headEnd/>
            <a:tailEnd/>
          </a:ln>
        </p:spPr>
      </p:pic>
      <p:pic>
        <p:nvPicPr>
          <p:cNvPr id="31750" name="Picture 7"/>
          <p:cNvPicPr>
            <a:picLocks noChangeAspect="1" noChangeArrowheads="1"/>
          </p:cNvPicPr>
          <p:nvPr/>
        </p:nvPicPr>
        <p:blipFill>
          <a:blip r:embed="rId4" cstate="print"/>
          <a:srcRect/>
          <a:stretch>
            <a:fillRect/>
          </a:stretch>
        </p:blipFill>
        <p:spPr bwMode="auto">
          <a:xfrm>
            <a:off x="6091239" y="3422650"/>
            <a:ext cx="9525" cy="12700"/>
          </a:xfrm>
          <a:prstGeom prst="rect">
            <a:avLst/>
          </a:prstGeom>
          <a:noFill/>
          <a:ln w="9525">
            <a:noFill/>
            <a:miter lim="800000"/>
            <a:headEnd/>
            <a:tailEnd/>
          </a:ln>
        </p:spPr>
      </p:pic>
      <p:pic>
        <p:nvPicPr>
          <p:cNvPr id="31751" name="Picture 8"/>
          <p:cNvPicPr>
            <a:picLocks noChangeAspect="1" noChangeArrowheads="1"/>
          </p:cNvPicPr>
          <p:nvPr/>
        </p:nvPicPr>
        <p:blipFill>
          <a:blip r:embed="rId4" cstate="print"/>
          <a:srcRect/>
          <a:stretch>
            <a:fillRect/>
          </a:stretch>
        </p:blipFill>
        <p:spPr bwMode="auto">
          <a:xfrm>
            <a:off x="10134601" y="5810250"/>
            <a:ext cx="9525" cy="12700"/>
          </a:xfrm>
          <a:prstGeom prst="rect">
            <a:avLst/>
          </a:prstGeom>
          <a:noFill/>
          <a:ln w="9525">
            <a:noFill/>
            <a:miter lim="800000"/>
            <a:headEnd/>
            <a:tailEnd/>
          </a:ln>
        </p:spPr>
      </p:pic>
      <p:pic>
        <p:nvPicPr>
          <p:cNvPr id="31752" name="Picture 9"/>
          <p:cNvPicPr>
            <a:picLocks noChangeAspect="1" noChangeArrowheads="1"/>
          </p:cNvPicPr>
          <p:nvPr/>
        </p:nvPicPr>
        <p:blipFill>
          <a:blip r:embed="rId4" cstate="print"/>
          <a:srcRect/>
          <a:stretch>
            <a:fillRect/>
          </a:stretch>
        </p:blipFill>
        <p:spPr bwMode="auto">
          <a:xfrm>
            <a:off x="6096001" y="3746500"/>
            <a:ext cx="9525" cy="12700"/>
          </a:xfrm>
          <a:prstGeom prst="rect">
            <a:avLst/>
          </a:prstGeom>
          <a:noFill/>
          <a:ln w="9525">
            <a:noFill/>
            <a:miter lim="800000"/>
            <a:headEnd/>
            <a:tailEnd/>
          </a:ln>
        </p:spPr>
      </p:pic>
      <p:sp>
        <p:nvSpPr>
          <p:cNvPr id="31754" name="Text Box 28"/>
          <p:cNvSpPr txBox="1">
            <a:spLocks noChangeArrowheads="1"/>
          </p:cNvSpPr>
          <p:nvPr/>
        </p:nvSpPr>
        <p:spPr bwMode="auto">
          <a:xfrm>
            <a:off x="2311400" y="2190751"/>
            <a:ext cx="2463800" cy="141377"/>
          </a:xfrm>
          <a:prstGeom prst="rect">
            <a:avLst/>
          </a:prstGeom>
          <a:noFill/>
          <a:ln w="9525">
            <a:noFill/>
            <a:miter lim="800000"/>
            <a:headEnd/>
            <a:tailEnd/>
          </a:ln>
        </p:spPr>
        <p:txBody>
          <a:bodyPr lIns="33330" tIns="16665" rIns="33330" bIns="16665">
            <a:spAutoFit/>
          </a:bodyPr>
          <a:lstStyle/>
          <a:p>
            <a:endParaRPr lang="en-US" sz="700" b="1"/>
          </a:p>
        </p:txBody>
      </p:sp>
      <p:sp>
        <p:nvSpPr>
          <p:cNvPr id="31755" name="Text Box 29"/>
          <p:cNvSpPr txBox="1">
            <a:spLocks noChangeArrowheads="1"/>
          </p:cNvSpPr>
          <p:nvPr/>
        </p:nvSpPr>
        <p:spPr bwMode="auto">
          <a:xfrm>
            <a:off x="4114800" y="4318001"/>
            <a:ext cx="6350000" cy="141377"/>
          </a:xfrm>
          <a:prstGeom prst="rect">
            <a:avLst/>
          </a:prstGeom>
          <a:noFill/>
          <a:ln w="9525">
            <a:noFill/>
            <a:miter lim="800000"/>
            <a:headEnd/>
            <a:tailEnd/>
          </a:ln>
        </p:spPr>
        <p:txBody>
          <a:bodyPr lIns="33330" tIns="16665" rIns="33330" bIns="16665">
            <a:spAutoFit/>
          </a:bodyPr>
          <a:lstStyle/>
          <a:p>
            <a:endParaRPr lang="en-US" sz="700" b="1"/>
          </a:p>
        </p:txBody>
      </p:sp>
      <p:grpSp>
        <p:nvGrpSpPr>
          <p:cNvPr id="2" name="Group 1">
            <a:extLst>
              <a:ext uri="{FF2B5EF4-FFF2-40B4-BE49-F238E27FC236}">
                <a16:creationId xmlns:a16="http://schemas.microsoft.com/office/drawing/2014/main" id="{FB3162CE-412C-483E-BA0B-DAD31EF6AA11}"/>
              </a:ext>
            </a:extLst>
          </p:cNvPr>
          <p:cNvGrpSpPr/>
          <p:nvPr/>
        </p:nvGrpSpPr>
        <p:grpSpPr>
          <a:xfrm>
            <a:off x="1424440" y="887642"/>
            <a:ext cx="9637058" cy="6107804"/>
            <a:chOff x="800100" y="879860"/>
            <a:chExt cx="7888701" cy="5578090"/>
          </a:xfrm>
        </p:grpSpPr>
        <p:pic>
          <p:nvPicPr>
            <p:cNvPr id="31753" name="Picture 2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0100" y="914400"/>
              <a:ext cx="7543800" cy="5543550"/>
            </a:xfrm>
            <a:prstGeom prst="rect">
              <a:avLst/>
            </a:prstGeom>
            <a:noFill/>
            <a:ln w="9525">
              <a:noFill/>
              <a:miter lim="800000"/>
              <a:headEnd/>
              <a:tailEnd/>
            </a:ln>
          </p:spPr>
        </p:pic>
        <p:sp>
          <p:nvSpPr>
            <p:cNvPr id="31756" name="Text Box 30"/>
            <p:cNvSpPr txBox="1">
              <a:spLocks noChangeArrowheads="1"/>
            </p:cNvSpPr>
            <p:nvPr/>
          </p:nvSpPr>
          <p:spPr bwMode="auto">
            <a:xfrm>
              <a:off x="6425845" y="879860"/>
              <a:ext cx="2262956" cy="2005351"/>
            </a:xfrm>
            <a:prstGeom prst="rect">
              <a:avLst/>
            </a:prstGeom>
            <a:noFill/>
            <a:ln w="9525">
              <a:noFill/>
              <a:miter lim="800000"/>
              <a:headEnd/>
              <a:tailEnd/>
            </a:ln>
          </p:spPr>
          <p:txBody>
            <a:bodyPr wrap="square" lIns="33330" tIns="16665" rIns="33330" bIns="16665">
              <a:spAutoFit/>
            </a:bodyPr>
            <a:lstStyle/>
            <a:p>
              <a:pPr marL="61913" indent="-61913">
                <a:lnSpc>
                  <a:spcPct val="85000"/>
                </a:lnSpc>
                <a:spcBef>
                  <a:spcPct val="50000"/>
                </a:spcBef>
              </a:pPr>
              <a:r>
                <a:rPr lang="en-US" sz="1600" b="1" dirty="0" smtClean="0">
                  <a:solidFill>
                    <a:srgbClr val="254DF7"/>
                  </a:solidFill>
                </a:rPr>
                <a:t>176 Active Cotton Gins</a:t>
              </a:r>
            </a:p>
            <a:p>
              <a:pPr marL="742950" lvl="1" indent="-285750">
                <a:lnSpc>
                  <a:spcPct val="85000"/>
                </a:lnSpc>
                <a:spcBef>
                  <a:spcPct val="50000"/>
                </a:spcBef>
                <a:buFont typeface="Arial" panose="020B0604020202020204" pitchFamily="34" charset="0"/>
                <a:buChar char="•"/>
              </a:pPr>
              <a:r>
                <a:rPr lang="en-US" sz="1600" b="1" dirty="0" smtClean="0">
                  <a:solidFill>
                    <a:srgbClr val="254DF7"/>
                  </a:solidFill>
                </a:rPr>
                <a:t>88 Independent </a:t>
              </a:r>
            </a:p>
            <a:p>
              <a:pPr marL="742950" lvl="1" indent="-285750">
                <a:lnSpc>
                  <a:spcPct val="85000"/>
                </a:lnSpc>
                <a:spcBef>
                  <a:spcPct val="50000"/>
                </a:spcBef>
                <a:buFont typeface="Arial" panose="020B0604020202020204" pitchFamily="34" charset="0"/>
                <a:buChar char="•"/>
              </a:pPr>
              <a:r>
                <a:rPr lang="en-US" sz="1600" b="1" dirty="0" smtClean="0">
                  <a:solidFill>
                    <a:srgbClr val="254DF7"/>
                  </a:solidFill>
                </a:rPr>
                <a:t>88 Cooperative </a:t>
              </a:r>
              <a:endParaRPr lang="en-US" sz="1600" b="1" dirty="0">
                <a:solidFill>
                  <a:srgbClr val="254DF7"/>
                </a:solidFill>
              </a:endParaRPr>
            </a:p>
            <a:p>
              <a:pPr marL="61913" indent="-61913">
                <a:lnSpc>
                  <a:spcPct val="85000"/>
                </a:lnSpc>
                <a:spcBef>
                  <a:spcPct val="50000"/>
                </a:spcBef>
              </a:pPr>
              <a:r>
                <a:rPr lang="en-US" sz="1600" b="1" dirty="0" smtClean="0">
                  <a:solidFill>
                    <a:srgbClr val="FF0000"/>
                  </a:solidFill>
                </a:rPr>
                <a:t>Warehouses</a:t>
              </a:r>
            </a:p>
            <a:p>
              <a:pPr marL="742950" lvl="1" indent="-285750">
                <a:lnSpc>
                  <a:spcPct val="85000"/>
                </a:lnSpc>
                <a:spcBef>
                  <a:spcPct val="50000"/>
                </a:spcBef>
                <a:buFont typeface="Arial" panose="020B0604020202020204" pitchFamily="34" charset="0"/>
                <a:buChar char="•"/>
              </a:pPr>
              <a:r>
                <a:rPr lang="en-US" sz="1600" b="1" dirty="0" smtClean="0">
                  <a:solidFill>
                    <a:srgbClr val="FF0000"/>
                  </a:solidFill>
                </a:rPr>
                <a:t>Interior </a:t>
              </a:r>
            </a:p>
            <a:p>
              <a:pPr marL="742950" lvl="1" indent="-285750">
                <a:lnSpc>
                  <a:spcPct val="85000"/>
                </a:lnSpc>
                <a:spcBef>
                  <a:spcPct val="50000"/>
                </a:spcBef>
                <a:buFont typeface="Arial" panose="020B0604020202020204" pitchFamily="34" charset="0"/>
                <a:buChar char="•"/>
              </a:pPr>
              <a:r>
                <a:rPr lang="en-US" sz="1600" b="1" dirty="0" smtClean="0">
                  <a:solidFill>
                    <a:srgbClr val="FF0000"/>
                  </a:solidFill>
                </a:rPr>
                <a:t>Trans-load/Port/Rail </a:t>
              </a:r>
            </a:p>
            <a:p>
              <a:pPr marL="742950" lvl="1" indent="-285750">
                <a:lnSpc>
                  <a:spcPct val="85000"/>
                </a:lnSpc>
                <a:spcBef>
                  <a:spcPct val="50000"/>
                </a:spcBef>
                <a:buFont typeface="Arial" panose="020B0604020202020204" pitchFamily="34" charset="0"/>
                <a:buChar char="•"/>
              </a:pPr>
              <a:endParaRPr lang="en-US" sz="1400" b="1" dirty="0">
                <a:solidFill>
                  <a:srgbClr val="FF0000"/>
                </a:solidFill>
              </a:endParaRPr>
            </a:p>
          </p:txBody>
        </p:sp>
      </p:grpSp>
      <p:sp>
        <p:nvSpPr>
          <p:cNvPr id="15" name="Title 3">
            <a:extLst>
              <a:ext uri="{FF2B5EF4-FFF2-40B4-BE49-F238E27FC236}">
                <a16:creationId xmlns:a16="http://schemas.microsoft.com/office/drawing/2014/main" id="{9358C853-2944-4265-9CB0-2CEB261C2A5F}"/>
              </a:ext>
            </a:extLst>
          </p:cNvPr>
          <p:cNvSpPr txBox="1">
            <a:spLocks/>
          </p:cNvSpPr>
          <p:nvPr/>
        </p:nvSpPr>
        <p:spPr>
          <a:xfrm>
            <a:off x="1524000" y="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000" b="1" kern="0" dirty="0">
                <a:solidFill>
                  <a:schemeClr val="tx1"/>
                </a:solidFill>
                <a:latin typeface="+mn-lt"/>
              </a:rPr>
              <a:t>Texas Gins and Warehouse Locations</a:t>
            </a: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2692" y="6234309"/>
            <a:ext cx="1399308" cy="623691"/>
          </a:xfrm>
          <a:prstGeom prst="rect">
            <a:avLst/>
          </a:prstGeom>
        </p:spPr>
      </p:pic>
    </p:spTree>
    <p:extLst>
      <p:ext uri="{BB962C8B-B14F-4D97-AF65-F5344CB8AC3E}">
        <p14:creationId xmlns:p14="http://schemas.microsoft.com/office/powerpoint/2010/main" val="2725873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lstStyle/>
          <a:p>
            <a:pPr algn="ctr"/>
            <a:r>
              <a:rPr lang="en-US" b="1" dirty="0" smtClean="0">
                <a:latin typeface="+mn-lt"/>
              </a:rPr>
              <a:t>Quality from the Field… </a:t>
            </a:r>
            <a:endParaRPr lang="en-US" b="1" dirty="0">
              <a:latin typeface="+mn-lt"/>
            </a:endParaRPr>
          </a:p>
        </p:txBody>
      </p:sp>
      <p:pic>
        <p:nvPicPr>
          <p:cNvPr id="6" name="Content Placeholder 5"/>
          <p:cNvPicPr>
            <a:picLocks noGrp="1" noChangeAspect="1"/>
          </p:cNvPicPr>
          <p:nvPr>
            <p:ph sz="half" idx="2"/>
          </p:nvPr>
        </p:nvPicPr>
        <p:blipFill>
          <a:blip r:embed="rId3"/>
          <a:stretch>
            <a:fillRect/>
          </a:stretch>
        </p:blipFill>
        <p:spPr>
          <a:xfrm>
            <a:off x="6067424" y="1292597"/>
            <a:ext cx="6124576" cy="5565403"/>
          </a:xfrm>
          <a:prstGeom prst="rect">
            <a:avLst/>
          </a:prstGeom>
        </p:spPr>
      </p:pic>
      <p:pic>
        <p:nvPicPr>
          <p:cNvPr id="7" name="Picture 6"/>
          <p:cNvPicPr>
            <a:picLocks noChangeAspect="1"/>
          </p:cNvPicPr>
          <p:nvPr/>
        </p:nvPicPr>
        <p:blipFill>
          <a:blip r:embed="rId4"/>
          <a:stretch>
            <a:fillRect/>
          </a:stretch>
        </p:blipFill>
        <p:spPr>
          <a:xfrm>
            <a:off x="-1" y="1292596"/>
            <a:ext cx="6067425" cy="5565403"/>
          </a:xfrm>
          <a:prstGeom prst="rect">
            <a:avLst/>
          </a:prstGeom>
        </p:spPr>
      </p:pic>
      <p:pic>
        <p:nvPicPr>
          <p:cNvPr id="9" name="Picture 8" descr="ECOM logo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3700" y="6005142"/>
            <a:ext cx="1708125" cy="85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3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body" idx="4294967295"/>
          </p:nvPr>
        </p:nvSpPr>
        <p:spPr>
          <a:xfrm>
            <a:off x="0" y="1342505"/>
            <a:ext cx="6666807" cy="5334000"/>
          </a:xfrm>
        </p:spPr>
        <p:txBody>
          <a:bodyPr>
            <a:normAutofit fontScale="92500"/>
          </a:bodyPr>
          <a:lstStyle/>
          <a:p>
            <a:pPr eaLnBrk="1" hangingPunct="1">
              <a:lnSpc>
                <a:spcPct val="90000"/>
              </a:lnSpc>
              <a:buFont typeface="Arial" panose="020B0604020202020204" pitchFamily="34" charset="0"/>
              <a:buChar char="•"/>
            </a:pPr>
            <a:r>
              <a:rPr lang="en-US" sz="2400" dirty="0"/>
              <a:t>Create an uniform dimensional bale that is acceptable to both domestic and international markets.</a:t>
            </a:r>
          </a:p>
          <a:p>
            <a:pPr marL="0" indent="0">
              <a:buNone/>
            </a:pPr>
            <a:endParaRPr lang="en-US" sz="2400" dirty="0"/>
          </a:p>
          <a:p>
            <a:pPr eaLnBrk="1" hangingPunct="1">
              <a:lnSpc>
                <a:spcPct val="90000"/>
              </a:lnSpc>
              <a:buFont typeface="Arial" panose="020B0604020202020204" pitchFamily="34" charset="0"/>
              <a:buChar char="•"/>
            </a:pPr>
            <a:r>
              <a:rPr lang="en-US" sz="2400" dirty="0"/>
              <a:t>Establish a common trading unit of roughly 500 lb.</a:t>
            </a:r>
          </a:p>
          <a:p>
            <a:pPr eaLnBrk="1" hangingPunct="1">
              <a:lnSpc>
                <a:spcPct val="90000"/>
              </a:lnSpc>
              <a:buFont typeface="Arial" panose="020B0604020202020204" pitchFamily="34" charset="0"/>
              <a:buChar char="•"/>
            </a:pPr>
            <a:endParaRPr lang="en-US" sz="2400" dirty="0"/>
          </a:p>
          <a:p>
            <a:pPr eaLnBrk="1" hangingPunct="1">
              <a:lnSpc>
                <a:spcPct val="90000"/>
              </a:lnSpc>
              <a:buFont typeface="Arial" panose="020B0604020202020204" pitchFamily="34" charset="0"/>
              <a:buChar char="•"/>
            </a:pPr>
            <a:r>
              <a:rPr lang="en-US" sz="2400" dirty="0"/>
              <a:t>Improve handling and lowering of freight charges.</a:t>
            </a:r>
          </a:p>
          <a:p>
            <a:pPr eaLnBrk="1" hangingPunct="1">
              <a:lnSpc>
                <a:spcPct val="90000"/>
              </a:lnSpc>
              <a:buFont typeface="Arial" panose="020B0604020202020204" pitchFamily="34" charset="0"/>
              <a:buChar char="•"/>
            </a:pPr>
            <a:endParaRPr lang="en-US" sz="2400" dirty="0"/>
          </a:p>
          <a:p>
            <a:pPr eaLnBrk="1" hangingPunct="1">
              <a:lnSpc>
                <a:spcPct val="90000"/>
              </a:lnSpc>
              <a:buFont typeface="Arial" panose="020B0604020202020204" pitchFamily="34" charset="0"/>
              <a:buChar char="•"/>
            </a:pPr>
            <a:r>
              <a:rPr lang="en-US" sz="2400" dirty="0"/>
              <a:t>Minimize cost, reduce labor issues, improve bale packaging, and enhance warehouse stacking, which in turn increases efficiency and maintains quality.</a:t>
            </a:r>
          </a:p>
          <a:p>
            <a:pPr eaLnBrk="1" hangingPunct="1">
              <a:lnSpc>
                <a:spcPct val="90000"/>
              </a:lnSpc>
              <a:buFont typeface="Arial" panose="020B0604020202020204" pitchFamily="34" charset="0"/>
              <a:buChar char="•"/>
            </a:pPr>
            <a:endParaRPr lang="en-US" sz="2400" dirty="0"/>
          </a:p>
          <a:p>
            <a:pPr eaLnBrk="1" hangingPunct="1">
              <a:lnSpc>
                <a:spcPct val="90000"/>
              </a:lnSpc>
              <a:buFont typeface="Arial" panose="020B0604020202020204" pitchFamily="34" charset="0"/>
              <a:buChar char="•"/>
            </a:pPr>
            <a:r>
              <a:rPr lang="en-US" sz="2400" dirty="0"/>
              <a:t>Boost marketability to the mills in their handling, stacking, and processing in laydowns.</a:t>
            </a:r>
          </a:p>
        </p:txBody>
      </p:sp>
      <p:sp>
        <p:nvSpPr>
          <p:cNvPr id="4" name="Title 3">
            <a:extLst>
              <a:ext uri="{FF2B5EF4-FFF2-40B4-BE49-F238E27FC236}">
                <a16:creationId xmlns:a16="http://schemas.microsoft.com/office/drawing/2014/main" id="{FE7DF4AB-962F-48DC-89D1-813FF3815C15}"/>
              </a:ext>
            </a:extLst>
          </p:cNvPr>
          <p:cNvSpPr txBox="1">
            <a:spLocks/>
          </p:cNvSpPr>
          <p:nvPr/>
        </p:nvSpPr>
        <p:spPr>
          <a:xfrm>
            <a:off x="1524000" y="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3600" b="1" kern="0" dirty="0" smtClean="0">
                <a:solidFill>
                  <a:schemeClr val="tx1"/>
                </a:solidFill>
                <a:latin typeface="+mn-lt"/>
              </a:rPr>
              <a:t>…Through Ginning</a:t>
            </a:r>
          </a:p>
          <a:p>
            <a:r>
              <a:rPr lang="en-US" sz="3000" b="1" kern="0" dirty="0">
                <a:solidFill>
                  <a:schemeClr val="tx1"/>
                </a:solidFill>
                <a:latin typeface="+mn-lt"/>
              </a:rPr>
              <a:t>(</a:t>
            </a:r>
            <a:r>
              <a:rPr lang="en-US" sz="3000" b="1" kern="0" dirty="0" smtClean="0">
                <a:solidFill>
                  <a:schemeClr val="tx1"/>
                </a:solidFill>
                <a:latin typeface="+mn-lt"/>
              </a:rPr>
              <a:t>Universal </a:t>
            </a:r>
            <a:r>
              <a:rPr lang="en-US" sz="3000" b="1" kern="0" dirty="0">
                <a:solidFill>
                  <a:schemeClr val="tx1"/>
                </a:solidFill>
                <a:latin typeface="+mn-lt"/>
              </a:rPr>
              <a:t>Density </a:t>
            </a:r>
            <a:r>
              <a:rPr lang="en-US" sz="3000" b="1" kern="0" dirty="0" smtClean="0">
                <a:solidFill>
                  <a:schemeClr val="tx1"/>
                </a:solidFill>
                <a:latin typeface="+mn-lt"/>
              </a:rPr>
              <a:t>Bales)</a:t>
            </a:r>
            <a:endParaRPr lang="en-US" sz="3000" b="1" kern="0" dirty="0">
              <a:solidFill>
                <a:schemeClr val="tx1"/>
              </a:solidFill>
              <a:latin typeface="+mn-lt"/>
            </a:endParaRPr>
          </a:p>
        </p:txBody>
      </p:sp>
      <p:pic>
        <p:nvPicPr>
          <p:cNvPr id="5" name="Content Placeholder 3" descr="IMG_8734.jpg"/>
          <p:cNvPicPr>
            <a:picLocks noChangeAspect="1"/>
          </p:cNvPicPr>
          <p:nvPr/>
        </p:nvPicPr>
        <p:blipFill>
          <a:blip r:embed="rId3" cstate="print"/>
          <a:stretch>
            <a:fillRect/>
          </a:stretch>
        </p:blipFill>
        <p:spPr>
          <a:xfrm>
            <a:off x="6666806" y="1161011"/>
            <a:ext cx="5525193" cy="5696988"/>
          </a:xfrm>
          <a:prstGeom prst="rect">
            <a:avLst/>
          </a:prstGeom>
        </p:spPr>
      </p:pic>
      <p:pic>
        <p:nvPicPr>
          <p:cNvPr id="6" name="Picture 5" descr="ECOM logo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3700" y="6005142"/>
            <a:ext cx="1708125" cy="85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41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654" y="82271"/>
            <a:ext cx="10515600" cy="980098"/>
          </a:xfrm>
        </p:spPr>
        <p:txBody>
          <a:bodyPr/>
          <a:lstStyle/>
          <a:p>
            <a:pPr algn="ctr"/>
            <a:r>
              <a:rPr lang="en-US" dirty="0" smtClean="0">
                <a:latin typeface="+mn-lt"/>
              </a:rPr>
              <a:t>…Insuring Quality &amp; Traceability </a:t>
            </a:r>
            <a:endParaRPr lang="en-US" dirty="0">
              <a:latin typeface="+mn-lt"/>
            </a:endParaRPr>
          </a:p>
        </p:txBody>
      </p:sp>
      <p:pic>
        <p:nvPicPr>
          <p:cNvPr id="2050" name="Picture 2" descr="https://cottonworks.com/wp-content/uploads/2019/12/CTN_UP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737" y="1062369"/>
            <a:ext cx="4391842" cy="3620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268410" y="1062368"/>
            <a:ext cx="4727571" cy="3620245"/>
          </a:xfrm>
          <a:prstGeom prst="rect">
            <a:avLst/>
          </a:prstGeom>
        </p:spPr>
      </p:pic>
      <p:pic>
        <p:nvPicPr>
          <p:cNvPr id="8" name="Picture 7"/>
          <p:cNvPicPr>
            <a:picLocks noChangeAspect="1"/>
          </p:cNvPicPr>
          <p:nvPr/>
        </p:nvPicPr>
        <p:blipFill>
          <a:blip r:embed="rId5"/>
          <a:stretch>
            <a:fillRect/>
          </a:stretch>
        </p:blipFill>
        <p:spPr>
          <a:xfrm>
            <a:off x="1268410" y="4682612"/>
            <a:ext cx="4755592" cy="1819529"/>
          </a:xfrm>
          <a:prstGeom prst="rect">
            <a:avLst/>
          </a:prstGeom>
        </p:spPr>
      </p:pic>
      <p:pic>
        <p:nvPicPr>
          <p:cNvPr id="9" name="Picture 8"/>
          <p:cNvPicPr>
            <a:picLocks noChangeAspect="1"/>
          </p:cNvPicPr>
          <p:nvPr/>
        </p:nvPicPr>
        <p:blipFill>
          <a:blip r:embed="rId6"/>
          <a:stretch>
            <a:fillRect/>
          </a:stretch>
        </p:blipFill>
        <p:spPr>
          <a:xfrm>
            <a:off x="6487738" y="4682612"/>
            <a:ext cx="4363822" cy="181952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9579" y="6204818"/>
            <a:ext cx="1312420" cy="594646"/>
          </a:xfrm>
          <a:prstGeom prst="rect">
            <a:avLst/>
          </a:prstGeom>
        </p:spPr>
      </p:pic>
    </p:spTree>
    <p:extLst>
      <p:ext uri="{BB962C8B-B14F-4D97-AF65-F5344CB8AC3E}">
        <p14:creationId xmlns:p14="http://schemas.microsoft.com/office/powerpoint/2010/main" val="120790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524000" y="0"/>
            <a:ext cx="9144000" cy="1280160"/>
          </a:xfrm>
        </p:spPr>
        <p:txBody>
          <a:bodyPr>
            <a:normAutofit fontScale="90000"/>
          </a:bodyPr>
          <a:lstStyle/>
          <a:p>
            <a:pPr algn="ctr" eaLnBrk="1" hangingPunct="1"/>
            <a:r>
              <a:rPr lang="en-US" b="1" dirty="0">
                <a:latin typeface="+mn-lt"/>
              </a:rPr>
              <a:t>JOINT COTTON INDUSTRY BALE PACKAGING COMMITTEE </a:t>
            </a:r>
          </a:p>
        </p:txBody>
      </p:sp>
      <p:sp>
        <p:nvSpPr>
          <p:cNvPr id="7172" name="Text Box 4"/>
          <p:cNvSpPr txBox="1">
            <a:spLocks noChangeArrowheads="1"/>
          </p:cNvSpPr>
          <p:nvPr/>
        </p:nvSpPr>
        <p:spPr bwMode="auto">
          <a:xfrm>
            <a:off x="0" y="1203963"/>
            <a:ext cx="12192000" cy="1015663"/>
          </a:xfrm>
          <a:prstGeom prst="rect">
            <a:avLst/>
          </a:prstGeom>
          <a:noFill/>
          <a:ln w="9525">
            <a:noFill/>
            <a:miter lim="800000"/>
            <a:headEnd/>
            <a:tailEnd/>
          </a:ln>
          <a:effectLst/>
        </p:spPr>
        <p:txBody>
          <a:bodyPr wrap="square">
            <a:spAutoFit/>
          </a:bodyPr>
          <a:lstStyle/>
          <a:p>
            <a:pPr algn="just" eaLnBrk="0" hangingPunct="0">
              <a:defRPr/>
            </a:pPr>
            <a:r>
              <a:rPr lang="en-US" sz="2000" b="1" dirty="0">
                <a:effectLst>
                  <a:outerShdw blurRad="38100" dist="38100" dir="2700000" algn="tl">
                    <a:srgbClr val="C0C0C0"/>
                  </a:outerShdw>
                </a:effectLst>
              </a:rPr>
              <a:t>The mission of the JCIBPC is to “Preserve the quality of </a:t>
            </a:r>
            <a:r>
              <a:rPr lang="en-US" sz="2000" b="1" dirty="0" smtClean="0">
                <a:effectLst>
                  <a:outerShdw blurRad="38100" dist="38100" dir="2700000" algn="tl">
                    <a:srgbClr val="C0C0C0"/>
                  </a:outerShdw>
                </a:effectLst>
              </a:rPr>
              <a:t>U.S. </a:t>
            </a:r>
            <a:r>
              <a:rPr lang="en-US" sz="2000" b="1" dirty="0">
                <a:effectLst>
                  <a:outerShdw blurRad="38100" dist="38100" dir="2700000" algn="tl">
                    <a:srgbClr val="C0C0C0"/>
                  </a:outerShdw>
                </a:effectLst>
              </a:rPr>
              <a:t>cotton fiber for mill consumption through the development of standards for cotton bales, including safe and environmentally friendly materials, methods and systems for packaging, handling and tagging.”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6364" y="1006938"/>
            <a:ext cx="4957094" cy="6734176"/>
          </a:xfrm>
          <a:prstGeom prst="rect">
            <a:avLst/>
          </a:prstGeom>
        </p:spPr>
      </p:pic>
      <p:pic>
        <p:nvPicPr>
          <p:cNvPr id="2" name="Picture 1"/>
          <p:cNvPicPr>
            <a:picLocks noChangeAspect="1"/>
          </p:cNvPicPr>
          <p:nvPr/>
        </p:nvPicPr>
        <p:blipFill>
          <a:blip r:embed="rId4"/>
          <a:stretch>
            <a:fillRect/>
          </a:stretch>
        </p:blipFill>
        <p:spPr>
          <a:xfrm>
            <a:off x="1116805" y="2412709"/>
            <a:ext cx="3224213" cy="4246780"/>
          </a:xfrm>
          <a:prstGeom prst="rect">
            <a:avLst/>
          </a:prstGeom>
        </p:spPr>
      </p:pic>
      <p:pic>
        <p:nvPicPr>
          <p:cNvPr id="9" name="Picture 8" descr="ECOM logo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3700" y="6005142"/>
            <a:ext cx="1708125" cy="85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5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644968"/>
          </a:xfrm>
        </p:spPr>
        <p:txBody>
          <a:bodyPr>
            <a:normAutofit fontScale="90000"/>
          </a:bodyPr>
          <a:lstStyle/>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800725" y="466728"/>
            <a:ext cx="6858000" cy="5924550"/>
          </a:xfrm>
          <a:ln w="38100">
            <a:solidFill>
              <a:schemeClr val="tx1"/>
            </a:solidFill>
          </a:ln>
        </p:spPr>
      </p:pic>
      <p:pic>
        <p:nvPicPr>
          <p:cNvPr id="7170" name="Picture 2" descr="PCCA Warehouse Division has Record Year | PCCA | Commentato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276975" cy="33146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ECOM logo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3700" y="6005142"/>
            <a:ext cx="1708125" cy="852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 y="3314697"/>
            <a:ext cx="6274545" cy="3543303"/>
          </a:xfrm>
          <a:prstGeom prst="rect">
            <a:avLst/>
          </a:prstGeom>
          <a:ln w="38100">
            <a:solidFill>
              <a:schemeClr val="tx1"/>
            </a:solidFill>
          </a:ln>
        </p:spPr>
      </p:pic>
      <p:pic>
        <p:nvPicPr>
          <p:cNvPr id="7176" name="Picture 8" descr="https://i.imgflip.com/8xwoa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0025" y="2026276"/>
            <a:ext cx="3844031" cy="25768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48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6660</TotalTime>
  <Words>1415</Words>
  <Application>Microsoft Office PowerPoint</Application>
  <PresentationFormat>Widescreen</PresentationFormat>
  <Paragraphs>133</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RELIABILITY OF SERVICE &amp; LOGISTICS IN TEXAS</vt:lpstr>
      <vt:lpstr>PowerPoint Presentation</vt:lpstr>
      <vt:lpstr>Importance of the Southwest Crop</vt:lpstr>
      <vt:lpstr>PowerPoint Presentation</vt:lpstr>
      <vt:lpstr>Quality from the Field… </vt:lpstr>
      <vt:lpstr>PowerPoint Presentation</vt:lpstr>
      <vt:lpstr>…Insuring Quality &amp; Traceability </vt:lpstr>
      <vt:lpstr>JOINT COTTON INDUSTRY BALE PACKAGING COMMITTEE </vt:lpstr>
      <vt:lpstr>PowerPoint Presentation</vt:lpstr>
      <vt:lpstr>PowerPoint Presentation</vt:lpstr>
      <vt:lpstr>Technology &amp; Trade Improvements</vt:lpstr>
      <vt:lpstr>PowerPoint Presentation</vt:lpstr>
      <vt:lpstr>US Upland Exports to Turkey (k bales)  </vt:lpstr>
      <vt:lpstr>US Exports to Turkey relative to total exports (%)</vt:lpstr>
      <vt:lpstr>UPL Exports to Turkey relative to U.S. crop size (%)</vt:lpstr>
      <vt:lpstr>U.S. Exports to Turkey by Port (%)</vt:lpstr>
      <vt:lpstr>Turkey: Imports by Origin (k MT)</vt:lpstr>
      <vt:lpstr>Turkey: Imports from the U.S. (k MT)</vt:lpstr>
      <vt:lpstr>BUY MORE TEXAS COTTON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RELIABILITY OF SERVICE &amp; LOGISTICS IN TEXAS</dc:title>
  <dc:creator>Brady Raindl</dc:creator>
  <cp:lastModifiedBy>Brady Raindl</cp:lastModifiedBy>
  <cp:revision>53</cp:revision>
  <dcterms:created xsi:type="dcterms:W3CDTF">2024-07-18T15:11:03Z</dcterms:created>
  <dcterms:modified xsi:type="dcterms:W3CDTF">2024-07-23T06:11:06Z</dcterms:modified>
</cp:coreProperties>
</file>